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648" r:id="rId5"/>
  </p:sldMasterIdLst>
  <p:notesMasterIdLst>
    <p:notesMasterId r:id="rId32"/>
  </p:notesMasterIdLst>
  <p:sldIdLst>
    <p:sldId id="258" r:id="rId6"/>
    <p:sldId id="257" r:id="rId7"/>
    <p:sldId id="298" r:id="rId8"/>
    <p:sldId id="304" r:id="rId9"/>
    <p:sldId id="329" r:id="rId10"/>
    <p:sldId id="295" r:id="rId11"/>
    <p:sldId id="305" r:id="rId12"/>
    <p:sldId id="330" r:id="rId13"/>
    <p:sldId id="264" r:id="rId14"/>
    <p:sldId id="261" r:id="rId15"/>
    <p:sldId id="262" r:id="rId16"/>
    <p:sldId id="317" r:id="rId17"/>
    <p:sldId id="327" r:id="rId18"/>
    <p:sldId id="328" r:id="rId19"/>
    <p:sldId id="309" r:id="rId20"/>
    <p:sldId id="321" r:id="rId21"/>
    <p:sldId id="322" r:id="rId22"/>
    <p:sldId id="320" r:id="rId23"/>
    <p:sldId id="323" r:id="rId24"/>
    <p:sldId id="293" r:id="rId25"/>
    <p:sldId id="324" r:id="rId26"/>
    <p:sldId id="294" r:id="rId27"/>
    <p:sldId id="292" r:id="rId28"/>
    <p:sldId id="302" r:id="rId29"/>
    <p:sldId id="303" r:id="rId30"/>
    <p:sldId id="3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E3793-AA81-2757-1065-BFD26ED0B865}" v="99" dt="2023-04-18T18:18:09.098"/>
    <p1510:client id="{45BE18E9-7BF8-C67F-CBC7-F31D39F80FAB}" v="1000" dt="2023-04-18T21:56:09.480"/>
    <p1510:client id="{5CAE887A-5DEA-A18B-9576-334CD77D2731}" v="235" dt="2023-04-19T00:29:14.363"/>
    <p1510:client id="{66D98E66-AA8D-88B7-0F86-C80845F2F14E}" v="961" dt="2023-04-18T17:49:27.549"/>
    <p1510:client id="{9F0EF729-591A-343E-252A-B587C7A70A25}" v="93" dt="2023-04-18T17:58:09.734"/>
    <p1510:client id="{A4A16830-3C6F-FB9B-35AC-FE9E9AB29376}" v="630" dt="2023-04-18T19:09:21.661"/>
    <p1510:client id="{CB72F466-F337-B6A8-B9CD-0C6AF80D31BB}" v="5" dt="2023-05-01T19:04:11.634"/>
    <p1510:client id="{DDE9A85E-FEEA-331F-1682-6393C16654DD}" v="2452" dt="2023-04-19T00:32:16.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25"/>
  </p:normalViewPr>
  <p:slideViewPr>
    <p:cSldViewPr snapToGrid="0">
      <p:cViewPr varScale="1">
        <p:scale>
          <a:sx n="90" d="100"/>
          <a:sy n="90" d="100"/>
        </p:scale>
        <p:origin x="232"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Kailley" userId="S::kailley_a@surreyschools.ca::91bc126f-895e-4db2-9459-594b48acae9b" providerId="AD" clId="Web-{CB72F466-F337-B6A8-B9CD-0C6AF80D31BB}"/>
    <pc:docChg chg="modSld">
      <pc:chgData name="Angela Kailley" userId="S::kailley_a@surreyschools.ca::91bc126f-895e-4db2-9459-594b48acae9b" providerId="AD" clId="Web-{CB72F466-F337-B6A8-B9CD-0C6AF80D31BB}" dt="2023-05-01T19:04:11.634" v="4" actId="20577"/>
      <pc:docMkLst>
        <pc:docMk/>
      </pc:docMkLst>
      <pc:sldChg chg="modSp">
        <pc:chgData name="Angela Kailley" userId="S::kailley_a@surreyschools.ca::91bc126f-895e-4db2-9459-594b48acae9b" providerId="AD" clId="Web-{CB72F466-F337-B6A8-B9CD-0C6AF80D31BB}" dt="2023-05-01T19:04:11.634" v="4" actId="20577"/>
        <pc:sldMkLst>
          <pc:docMk/>
          <pc:sldMk cId="604980771" sldId="323"/>
        </pc:sldMkLst>
        <pc:spChg chg="mod">
          <ac:chgData name="Angela Kailley" userId="S::kailley_a@surreyschools.ca::91bc126f-895e-4db2-9459-594b48acae9b" providerId="AD" clId="Web-{CB72F466-F337-B6A8-B9CD-0C6AF80D31BB}" dt="2023-05-01T19:04:11.634" v="4" actId="20577"/>
          <ac:spMkLst>
            <pc:docMk/>
            <pc:sldMk cId="604980771" sldId="323"/>
            <ac:spMk id="8" creationId="{B7DC1CE5-38CF-0935-ED60-573970FFA4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0E36D-F6B6-4169-B48C-890A8DB7B85B}" type="datetimeFigureOut">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46099-839B-484C-A120-BA287108C630}" type="slidenum">
              <a:t>‹#›</a:t>
            </a:fld>
            <a:endParaRPr lang="en-US"/>
          </a:p>
        </p:txBody>
      </p:sp>
    </p:spTree>
    <p:extLst>
      <p:ext uri="{BB962C8B-B14F-4D97-AF65-F5344CB8AC3E}">
        <p14:creationId xmlns:p14="http://schemas.microsoft.com/office/powerpoint/2010/main" val="308001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a:solidFill>
                  <a:schemeClr val="tx1"/>
                </a:solidFill>
                <a:effectLst/>
                <a:latin typeface="+mn-lt"/>
                <a:ea typeface="+mn-ea"/>
                <a:cs typeface="+mn-cs"/>
              </a:rPr>
              <a:t>Welcome to part </a:t>
            </a:r>
            <a:r>
              <a:rPr lang="en-US"/>
              <a:t>5 </a:t>
            </a:r>
            <a:r>
              <a:rPr lang="en-US" sz="1200" b="0" i="0" kern="1200">
                <a:solidFill>
                  <a:schemeClr val="tx1"/>
                </a:solidFill>
                <a:effectLst/>
                <a:latin typeface="+mn-lt"/>
                <a:ea typeface="+mn-ea"/>
                <a:cs typeface="+mn-cs"/>
              </a:rPr>
              <a:t>of the Quality Assessment and communicating student learning series. </a:t>
            </a: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E4209021-8FD2-47DE-9248-3785FC294E14}" type="slidenum">
              <a:rPr lang="en-CA" smtClean="0"/>
              <a:t>1</a:t>
            </a:fld>
            <a:endParaRPr lang="en-CA"/>
          </a:p>
        </p:txBody>
      </p:sp>
    </p:spTree>
    <p:extLst>
      <p:ext uri="{BB962C8B-B14F-4D97-AF65-F5344CB8AC3E}">
        <p14:creationId xmlns:p14="http://schemas.microsoft.com/office/powerpoint/2010/main" val="4245213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student brings their own unique histories, experiences, background knowledge, assets, skills, and interests to each learning situation. With this, each student has their own entry into the proficiency scale. As a result, it is not always accurate to assume that a student will begin at the Emerging or Developing level at the beginning of the school year. Some students may already have a solid foundation of knowledge and skills in certain areas, allowing them to start at the Proficient level or higher. Similarly, it's important to understand that not all students will reach the Proficient level by the end of the school year. Learning is a continuous process, and progress can be influenced by a variety of factors, including personal circumstances and opportunities for practice and feedback.</a:t>
            </a:r>
          </a:p>
          <a:p>
            <a:r>
              <a:rPr lang="en-US"/>
              <a:t>It's also essential to recognize that achieving Proficient is not the end of learning. Even if a student enters a learning experience with a Proficient understanding or achieves Proficient during the school year the goal then becomes to further enhance their learning and have them focus on the Extending criteria .  </a:t>
            </a:r>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11</a:t>
            </a:fld>
            <a:endParaRPr lang="en-US"/>
          </a:p>
        </p:txBody>
      </p:sp>
    </p:spTree>
    <p:extLst>
      <p:ext uri="{BB962C8B-B14F-4D97-AF65-F5344CB8AC3E}">
        <p14:creationId xmlns:p14="http://schemas.microsoft.com/office/powerpoint/2010/main" val="367866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en-US" dirty="0"/>
              <a:t>We</a:t>
            </a:r>
            <a:r>
              <a:rPr lang="en-US" b="0" i="0" kern="1200" dirty="0">
                <a:effectLst/>
                <a:sym typeface="Calibri"/>
              </a:rPr>
              <a:t> </a:t>
            </a:r>
            <a:r>
              <a:rPr lang="en-US" dirty="0"/>
              <a:t>know that </a:t>
            </a:r>
            <a:r>
              <a:rPr lang="en-US" b="0" i="0" kern="1200" dirty="0">
                <a:effectLst/>
                <a:sym typeface="Calibri"/>
              </a:rPr>
              <a:t>the learning </a:t>
            </a:r>
            <a:r>
              <a:rPr lang="en-US" dirty="0"/>
              <a:t>standards come from </a:t>
            </a:r>
            <a:r>
              <a:rPr lang="en-US" b="0" i="0" kern="1200" dirty="0">
                <a:effectLst/>
                <a:sym typeface="Calibri"/>
              </a:rPr>
              <a:t>the </a:t>
            </a:r>
            <a:r>
              <a:rPr lang="en-US" dirty="0"/>
              <a:t>content standards </a:t>
            </a:r>
            <a:r>
              <a:rPr lang="en-US" b="0" i="0" kern="1200" dirty="0">
                <a:effectLst/>
                <a:sym typeface="Calibri"/>
              </a:rPr>
              <a:t>and </a:t>
            </a:r>
            <a:r>
              <a:rPr lang="en-US" dirty="0"/>
              <a:t>curricular competency standards </a:t>
            </a:r>
            <a:r>
              <a:rPr lang="en-US" b="0" i="0" kern="1200" dirty="0">
                <a:effectLst/>
                <a:sym typeface="Calibri"/>
              </a:rPr>
              <a:t>in our curriculum</a:t>
            </a:r>
            <a:r>
              <a:rPr lang="en-US" dirty="0"/>
              <a:t> (Know</a:t>
            </a:r>
            <a:r>
              <a:rPr lang="en-US" b="0" i="0" kern="1200" dirty="0">
                <a:effectLst/>
                <a:sym typeface="Calibri"/>
              </a:rPr>
              <a:t>, </a:t>
            </a:r>
            <a:r>
              <a:rPr lang="en-US" dirty="0"/>
              <a:t>Understand</a:t>
            </a:r>
            <a:r>
              <a:rPr lang="en-US" b="0" i="0" kern="1200" dirty="0">
                <a:effectLst/>
                <a:sym typeface="Calibri"/>
              </a:rPr>
              <a:t>, </a:t>
            </a:r>
            <a:r>
              <a:rPr lang="en-US" dirty="0"/>
              <a:t>Do)</a:t>
            </a:r>
          </a:p>
          <a:p>
            <a:endParaRPr lang="en-US" b="0" i="0" kern="1200" dirty="0">
              <a:effectLst/>
            </a:endParaRPr>
          </a:p>
          <a:p>
            <a:r>
              <a:rPr lang="en-US" b="0" i="0" kern="1200" dirty="0">
                <a:effectLst/>
                <a:sym typeface="Calibri"/>
              </a:rPr>
              <a:t>Once we have </a:t>
            </a:r>
            <a:r>
              <a:rPr lang="en-US" dirty="0"/>
              <a:t>the </a:t>
            </a:r>
            <a:r>
              <a:rPr lang="en-US" b="0" i="0" kern="1200" dirty="0">
                <a:effectLst/>
                <a:sym typeface="Calibri"/>
              </a:rPr>
              <a:t>learning </a:t>
            </a:r>
            <a:r>
              <a:rPr lang="en-US" dirty="0"/>
              <a:t>standard or goal </a:t>
            </a:r>
            <a:r>
              <a:rPr lang="en-US" b="0" i="0" kern="1200" dirty="0">
                <a:effectLst/>
                <a:sym typeface="Calibri"/>
              </a:rPr>
              <a:t>we </a:t>
            </a:r>
            <a:r>
              <a:rPr lang="en-US" dirty="0"/>
              <a:t>need to clarify </a:t>
            </a:r>
            <a:r>
              <a:rPr lang="en-US" b="0" i="0" kern="1200" dirty="0">
                <a:effectLst/>
                <a:sym typeface="Calibri"/>
              </a:rPr>
              <a:t>success criteria </a:t>
            </a:r>
            <a:r>
              <a:rPr lang="en-US" dirty="0"/>
              <a:t>for proficiency </a:t>
            </a:r>
            <a:r>
              <a:rPr lang="en-US" b="0" i="0" kern="1200" dirty="0">
                <a:effectLst/>
                <a:sym typeface="Calibri"/>
              </a:rPr>
              <a:t>and </a:t>
            </a:r>
            <a:r>
              <a:rPr lang="en-US" dirty="0"/>
              <a:t>build out the learning </a:t>
            </a:r>
            <a:r>
              <a:rPr lang="en-US" b="0" i="0" kern="1200" dirty="0">
                <a:effectLst/>
                <a:sym typeface="Calibri"/>
              </a:rPr>
              <a:t>progression for that </a:t>
            </a:r>
            <a:r>
              <a:rPr lang="en-US" dirty="0"/>
              <a:t>learning </a:t>
            </a:r>
            <a:r>
              <a:rPr lang="en-US" b="0" i="0" kern="1200" dirty="0">
                <a:effectLst/>
                <a:sym typeface="Calibri"/>
              </a:rPr>
              <a:t>standard</a:t>
            </a:r>
            <a:r>
              <a:rPr lang="en-US" dirty="0"/>
              <a:t>/goal</a:t>
            </a:r>
            <a:endParaRPr lang="en-US" b="0" i="0" kern="1200" dirty="0">
              <a:effectLst/>
            </a:endParaRPr>
          </a:p>
          <a:p>
            <a:endParaRPr lang="en-US" b="0" i="0" kern="1200" dirty="0">
              <a:effectLst/>
            </a:endParaRPr>
          </a:p>
          <a:p>
            <a:r>
              <a:rPr lang="en-US" dirty="0"/>
              <a:t>That progression helps clarify </a:t>
            </a:r>
            <a:r>
              <a:rPr lang="en-US" b="0" i="0" kern="1200" dirty="0">
                <a:effectLst/>
                <a:sym typeface="Calibri"/>
              </a:rPr>
              <a:t>the </a:t>
            </a:r>
            <a:r>
              <a:rPr lang="en-US" dirty="0"/>
              <a:t>different levels on </a:t>
            </a:r>
            <a:r>
              <a:rPr lang="en-US" b="0" i="0" kern="1200" dirty="0">
                <a:effectLst/>
                <a:sym typeface="Calibri"/>
              </a:rPr>
              <a:t>the </a:t>
            </a:r>
            <a:r>
              <a:rPr lang="en-US" dirty="0"/>
              <a:t>proficiency </a:t>
            </a:r>
            <a:r>
              <a:rPr lang="en-US" b="0" i="0" kern="1200" dirty="0">
                <a:effectLst/>
                <a:sym typeface="Calibri"/>
              </a:rPr>
              <a:t>scale and is </a:t>
            </a:r>
            <a:r>
              <a:rPr lang="en-US" dirty="0"/>
              <a:t>used </a:t>
            </a:r>
            <a:r>
              <a:rPr lang="en-US" b="0" i="0" kern="1200" dirty="0">
                <a:effectLst/>
                <a:sym typeface="Calibri"/>
              </a:rPr>
              <a:t>for </a:t>
            </a:r>
            <a:r>
              <a:rPr lang="en-US" dirty="0"/>
              <a:t>growth </a:t>
            </a:r>
            <a:r>
              <a:rPr lang="en-US" b="0" i="0" kern="1200" dirty="0">
                <a:effectLst/>
                <a:sym typeface="Calibri"/>
              </a:rPr>
              <a:t>and </a:t>
            </a:r>
            <a:r>
              <a:rPr lang="en-US" dirty="0"/>
              <a:t>development </a:t>
            </a:r>
            <a:r>
              <a:rPr lang="en-US" b="0" i="0" kern="1200" dirty="0">
                <a:effectLst/>
                <a:sym typeface="Calibri"/>
              </a:rPr>
              <a:t>of </a:t>
            </a:r>
            <a:r>
              <a:rPr lang="en-US" dirty="0"/>
              <a:t>skills </a:t>
            </a:r>
            <a:r>
              <a:rPr lang="en-US" b="0" i="0" kern="1200" dirty="0">
                <a:effectLst/>
                <a:sym typeface="Calibri"/>
              </a:rPr>
              <a:t>and </a:t>
            </a:r>
            <a:r>
              <a:rPr lang="en-US" dirty="0"/>
              <a:t>knowledge </a:t>
            </a:r>
            <a:r>
              <a:rPr lang="en-US" b="0" i="0" kern="1200" dirty="0">
                <a:effectLst/>
                <a:sym typeface="Calibri"/>
              </a:rPr>
              <a:t>in that learning standard</a:t>
            </a:r>
            <a:r>
              <a:rPr lang="en-US" dirty="0"/>
              <a:t>/goal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Provincial Proficiency Scale is used to communicate student learning in all areas of learning. It is a requirement for student reporting in Grades K-9. The four points on the scale are Emerging, Developing, Proficient, and Extending.</a:t>
            </a:r>
          </a:p>
          <a:p>
            <a:r>
              <a:rPr lang="en-US"/>
              <a:t>Each point on the scale corresponds to a level of skill development and content knowledge and is used to evaluate a student's progress in meeting the learning standards set out in the B.C. curriculum. The scale is designed to provide a clear and consistent way of communicating student learning to parents, educators, and students themselves. The  Proficiency Scale provides a valuable tool for tracking student progress over time and identifying areas where additional support or resources may be needed. </a:t>
            </a:r>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13</a:t>
            </a:fld>
            <a:endParaRPr lang="en-US"/>
          </a:p>
        </p:txBody>
      </p:sp>
    </p:spTree>
    <p:extLst>
      <p:ext uri="{BB962C8B-B14F-4D97-AF65-F5344CB8AC3E}">
        <p14:creationId xmlns:p14="http://schemas.microsoft.com/office/powerpoint/2010/main" val="292208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ministry has provided the following descriptions for the proficiency indicators.  These can be vague on their own, and offer little information to students, parents and caregivers on the student's progress in relation to the learning standards. The terms Initial, partial, complete, and sophisticated are in relation to the success criteria, skills/competencies, and content knowledge of each learning standard/goal, thus we as teachers need to develop and define the proficiency scales for each so that the learning progression is transparent to us and to our students.</a:t>
            </a:r>
          </a:p>
        </p:txBody>
      </p:sp>
      <p:sp>
        <p:nvSpPr>
          <p:cNvPr id="4" name="Slide Number Placeholder 3"/>
          <p:cNvSpPr>
            <a:spLocks noGrp="1"/>
          </p:cNvSpPr>
          <p:nvPr>
            <p:ph type="sldNum" sz="quarter" idx="5"/>
          </p:nvPr>
        </p:nvSpPr>
        <p:spPr/>
        <p:txBody>
          <a:bodyPr/>
          <a:lstStyle/>
          <a:p>
            <a:fld id="{CE146099-839B-484C-A120-BA287108C630}" type="slidenum">
              <a:rPr lang="en-US"/>
              <a:t>14</a:t>
            </a:fld>
            <a:endParaRPr lang="en-US"/>
          </a:p>
        </p:txBody>
      </p:sp>
    </p:spTree>
    <p:extLst>
      <p:ext uri="{BB962C8B-B14F-4D97-AF65-F5344CB8AC3E}">
        <p14:creationId xmlns:p14="http://schemas.microsoft.com/office/powerpoint/2010/main" val="378050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we have identified the learning standard/goal that we are focusing on, we need to unpack what students should know and be able to do. The different levels of proficiency are not stand alone, instead the skills and content knowledge build upon one another.  Although proficiency scales are illustrated as linear, we found this model of the scale and accompanying concepts designed by Numeracy Helping Teachers Marc Garneau and Chris Hunter, helpful in making meaning of the proficiency scale. </a:t>
            </a:r>
          </a:p>
          <a:p>
            <a:r>
              <a:rPr lang="en-US">
                <a:cs typeface="Calibri"/>
              </a:rPr>
              <a:t>The proficiency scale is progressive and additive, which </a:t>
            </a:r>
            <a:r>
              <a:rPr lang="en-US"/>
              <a:t>emphasize the concept of expanding and growing. As students move through the different levels of proficiency, they maintain the skills and content knowledge from previous levels, while developing and enhancing new skills and deeper level of content knowledge. So in other words, the skills and content knowledge that is developed in the emerging column is built upon in the developing column, with new skills and knowledge added, and then those are built upon in the proficient column with new skills and knowledge, and so on.</a:t>
            </a:r>
            <a:endParaRPr lang="en-US">
              <a:ea typeface="Calibri"/>
              <a:cs typeface="Calibri"/>
            </a:endParaRPr>
          </a:p>
          <a:p>
            <a:r>
              <a:rPr lang="en-US">
                <a:cs typeface="Calibri"/>
              </a:rPr>
              <a:t>Proficiency scales are also Positive. When we are building out the scale, we consider the learning progression for the Learning standard.  We start with the success criteria in proficient. The emerging and developing are not deficits of the proficient column, they are the building blocks of the proficient criteria, therefore it is important to be Descriptive and outline what students know and can do in each level of the scale.  </a:t>
            </a:r>
            <a:endParaRPr lang="en-US">
              <a:ea typeface="Calibri"/>
              <a:cs typeface="Calibri"/>
            </a:endParaRPr>
          </a:p>
          <a:p>
            <a:r>
              <a:rPr lang="en-US">
                <a:ea typeface="Calibri"/>
                <a:cs typeface="Calibri"/>
              </a:rPr>
              <a:t>Some times, proficiency scales and or rubrics are designed by articulating the success criteria in the proficient column, and then </a:t>
            </a:r>
            <a:r>
              <a:rPr lang="en-US"/>
              <a:t>words such as support, some, and seldom are added to</a:t>
            </a:r>
            <a:r>
              <a:rPr lang="en-US">
                <a:ea typeface="Calibri"/>
                <a:cs typeface="Calibri"/>
              </a:rPr>
              <a:t> give the</a:t>
            </a:r>
            <a:r>
              <a:rPr lang="en-US"/>
              <a:t> impression of differentiation between levels. However, this approach has a critical shortcoming; it fails to inform students about their strengths, what they know and can do at each level and what their next steps are for growth and improvement. Instead this only conveys where students fall short of the Proficient level, and provides minimal guidance to students on how they can improve, leaving them without a clear path forward to reach their learning goals. As such, it is imperative to develop rubrics and proficiency scales that are positive, progressive and additive, and accurately reflect students' abilities at different levels, providing meaningful feedback that supports their growth and development.</a:t>
            </a:r>
            <a:endParaRPr lang="en-US">
              <a:cs typeface="Calibri"/>
            </a:endParaRPr>
          </a:p>
          <a:p>
            <a:endParaRPr lang="en-US">
              <a:ea typeface="Calibri"/>
              <a:cs typeface="Calibri"/>
            </a:endParaRPr>
          </a:p>
          <a:p>
            <a:endParaRPr lang="en-US">
              <a:cs typeface="Calibri"/>
            </a:endParaRPr>
          </a:p>
          <a:p>
            <a:endParaRPr lang="en-US">
              <a:cs typeface="Calibri"/>
            </a:endParaRPr>
          </a:p>
          <a:p>
            <a:endParaRPr lang="en-US">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15</a:t>
            </a:fld>
            <a:endParaRPr lang="en-US"/>
          </a:p>
        </p:txBody>
      </p:sp>
    </p:spTree>
    <p:extLst>
      <p:ext uri="{BB962C8B-B14F-4D97-AF65-F5344CB8AC3E}">
        <p14:creationId xmlns:p14="http://schemas.microsoft.com/office/powerpoint/2010/main" val="347716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Ministry has elaborated on the Provincial Proficiency Scale. It is important for all stakeholders to understand what these indicators mean in relation to learning, teaching, assessment, and reporting. Over the next few slides we will be unpacking each of the proficiency indicators.</a:t>
            </a:r>
          </a:p>
          <a:p>
            <a:endParaRPr lang="en-US"/>
          </a:p>
          <a:p>
            <a:r>
              <a:rPr lang="en-US"/>
              <a:t>The term "Emerging" is used to describe the learning progress of a student who is just starting to show understanding and knowledge in relation to the learning standard/goal.  When considering a proficiency scale, there is a built in learning progression for the learning standard/goal. Once you have defined the success criteria for proficient, you go to the emerging column and describe the foundational or fundamental knowledge and skills that students need to acquire and develop in order to progress towards proficiency. </a:t>
            </a:r>
            <a:endParaRPr lang="en-US">
              <a:ea typeface="Calibri"/>
              <a:cs typeface="Calibri"/>
            </a:endParaRPr>
          </a:p>
          <a:p>
            <a:endParaRPr lang="en-US"/>
          </a:p>
          <a:p>
            <a:r>
              <a:rPr lang="en-US"/>
              <a:t>It is important to note that emerging does not imply that the student is failing or not making progress. Instead, emerging indicates that the student is attending and an acknowledgement that the student is still in the early stages of their learning journey and needs more support and guidance to move along the proficiency scale. The Emerging indicator includes both students at the lower end of grade level expectations, as well as those before grade level expectations for that learning standard/goal.  Students who are not yet passing a given course or learning area can be placed in the Emerging category.</a:t>
            </a:r>
            <a:endParaRPr lang="en-US">
              <a:cs typeface="Calibri"/>
            </a:endParaRPr>
          </a:p>
          <a:p>
            <a:r>
              <a:rPr lang="en-US"/>
              <a:t>In order to get a fulsome picture of a student’s learning profile, teachers should triangulate their evidence of learning and make decisions based on products, conversations, and observations. It is important to note that in strength based, equitable assessment practices, evidence of learning can't just be based on products and use that to determine the students' level of proficiency. Evidence of learning has to also include observations and conversations to get a better sense of what the student can do, know and understand. This helps teachers identify the student's strengths and next steps and create a personalized plan to support the student's growth. By using the term "Emerging," the focus is placed on the student's progress which can help to build confidence and motivation in the student.</a:t>
            </a:r>
            <a:endParaRPr lang="en-US">
              <a:cs typeface="Calibri" panose="020F0502020204030204"/>
            </a:endParaRPr>
          </a:p>
          <a:p>
            <a:endParaRPr lang="en-US"/>
          </a:p>
          <a:p>
            <a:r>
              <a:rPr lang="en-US"/>
              <a:t>Based on the triangulation of evidence, if there is a lack of evidence then an IE would have to be assigned.</a:t>
            </a:r>
            <a:endParaRPr lang="en-US">
              <a:cs typeface="Calibri"/>
            </a:endParaRPr>
          </a:p>
          <a:p>
            <a:endParaRPr lang="en-US">
              <a:cs typeface="Calibri"/>
            </a:endParaRPr>
          </a:p>
          <a:p>
            <a:endParaRPr lang="en-US">
              <a:cs typeface="Calibri"/>
            </a:endParaRPr>
          </a:p>
          <a:p>
            <a:endParaRPr lang="en-US">
              <a:ea typeface="Calibri"/>
              <a:cs typeface="Calibri"/>
            </a:endParaRPr>
          </a:p>
          <a:p>
            <a:endParaRPr lang="en-US">
              <a:ea typeface="Calibri"/>
              <a:cs typeface="Calibri"/>
            </a:endParaRPr>
          </a:p>
          <a:p>
            <a:endParaRPr lang="en-US">
              <a:cs typeface="Calibri"/>
            </a:endParaRPr>
          </a:p>
          <a:p>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CE146099-839B-484C-A120-BA287108C630}" type="slidenum">
              <a:rPr lang="en-US"/>
              <a:t>16</a:t>
            </a:fld>
            <a:endParaRPr lang="en-US"/>
          </a:p>
        </p:txBody>
      </p:sp>
    </p:spTree>
    <p:extLst>
      <p:ext uri="{BB962C8B-B14F-4D97-AF65-F5344CB8AC3E}">
        <p14:creationId xmlns:p14="http://schemas.microsoft.com/office/powerpoint/2010/main" val="2070594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Developing describes the knowledge and skills that students should be able to demonstrate as they move beyond the foundational or basic level of understanding and begin to develop more advanced competencies in a learning goal/standard. These reflect a deeper understanding of the subject matter, increased complexity in skills and knowledge, and the ability to apply learning in more complex and diverse contexts.</a:t>
            </a:r>
          </a:p>
          <a:p>
            <a:r>
              <a:rPr lang="en-US">
                <a:cs typeface="Calibri"/>
              </a:rPr>
              <a:t>In the developing stage, students take the foundations skills and knowledge from emerging for a learning standard/goal, and begin applying and developing it in order to move towards proficiency with confidence and consistency</a:t>
            </a:r>
            <a:endParaRPr lang="en-US"/>
          </a:p>
          <a:p>
            <a:r>
              <a:rPr lang="en-US"/>
              <a:t>It's important to note that developing isn't failing and that the progression from developing to proficiency is not always linear, and students may progress at different rates. Teachers play a crucial role in guiding and supporting students in their learning journey, providing feedback, and offering opportunities for further development and growth.</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17</a:t>
            </a:fld>
            <a:endParaRPr lang="en-US"/>
          </a:p>
        </p:txBody>
      </p:sp>
    </p:spTree>
    <p:extLst>
      <p:ext uri="{BB962C8B-B14F-4D97-AF65-F5344CB8AC3E}">
        <p14:creationId xmlns:p14="http://schemas.microsoft.com/office/powerpoint/2010/main" val="3229258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designing proficiency scales we </a:t>
            </a:r>
            <a:r>
              <a:rPr lang="en-US"/>
              <a:t>start with proficiency and articulate the success criteria so that students understand what success in this learning goal/standard looks like, sounds like.  From there we build out the rest of the progression for the proficiency scale. The transition from developing to proficiency is typically marked by the student's ability to apply their learning in more complex and varied contexts, and to demonstrate a deeper understanding of the subject matter. </a:t>
            </a:r>
          </a:p>
          <a:p>
            <a:endParaRPr lang="en-US"/>
          </a:p>
          <a:p>
            <a:pPr>
              <a:lnSpc>
                <a:spcPct val="110000"/>
              </a:lnSpc>
              <a:spcBef>
                <a:spcPts val="1000"/>
              </a:spcBef>
            </a:pPr>
            <a:r>
              <a:rPr lang="en-US"/>
              <a:t>Proficiency is the goal but it is important to acknowledge that some students may not achieve proficiency within a given time frame.  Some students may demonstrate proficiency within a given term/course/year, while others may still be developing the criteria at the Emerging and Developing levels within that time</a:t>
            </a:r>
            <a:endParaRPr lang="en-US">
              <a:cs typeface="Calibri"/>
            </a:endParaRPr>
          </a:p>
          <a:p>
            <a:pPr marL="171450" indent="-171450">
              <a:lnSpc>
                <a:spcPct val="110000"/>
              </a:lnSpc>
              <a:spcBef>
                <a:spcPts val="1000"/>
              </a:spcBef>
              <a:buFont typeface="Arial"/>
              <a:buChar char="•"/>
            </a:pPr>
            <a:r>
              <a:rPr lang="en-US"/>
              <a:t>You will also have students who enter the course already demonstrating proficiency for that learning goal/standard and will be enhancing their learning by working on extending criteria</a:t>
            </a:r>
            <a:endParaRPr lang="en-US">
              <a:cs typeface="Calibri"/>
            </a:endParaRPr>
          </a:p>
          <a:p>
            <a:endParaRPr lang="en-US">
              <a:cs typeface="Calibri"/>
            </a:endParaRPr>
          </a:p>
          <a:p>
            <a:r>
              <a:rPr lang="en-US">
                <a:cs typeface="Calibri"/>
              </a:rPr>
              <a:t>It is important to note that proficient is not synonymous with perfection.</a:t>
            </a:r>
          </a:p>
        </p:txBody>
      </p:sp>
      <p:sp>
        <p:nvSpPr>
          <p:cNvPr id="4" name="Slide Number Placeholder 3"/>
          <p:cNvSpPr>
            <a:spLocks noGrp="1"/>
          </p:cNvSpPr>
          <p:nvPr>
            <p:ph type="sldNum" sz="quarter" idx="5"/>
          </p:nvPr>
        </p:nvSpPr>
        <p:spPr/>
        <p:txBody>
          <a:bodyPr/>
          <a:lstStyle/>
          <a:p>
            <a:fld id="{CE146099-839B-484C-A120-BA287108C630}" type="slidenum">
              <a:rPr lang="en-US"/>
              <a:t>18</a:t>
            </a:fld>
            <a:endParaRPr lang="en-US"/>
          </a:p>
        </p:txBody>
      </p:sp>
    </p:spTree>
    <p:extLst>
      <p:ext uri="{BB962C8B-B14F-4D97-AF65-F5344CB8AC3E}">
        <p14:creationId xmlns:p14="http://schemas.microsoft.com/office/powerpoint/2010/main" val="164427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transition from proficient to extending is typically marked by the student's ability to apply their learning in complex, abstract, and innovative ways, and to demonstrate a high levels of depth and sophistication of understanding in the subject matter.</a:t>
            </a:r>
          </a:p>
          <a:p>
            <a:r>
              <a:rPr lang="en-US"/>
              <a:t>Students at the extending level are expected to have a deep and comprehensive understanding of the subject matter, including advanced concepts, principles, and skills. They are able to apply their knowledge and skills in highly complex and sophisticated ways.</a:t>
            </a:r>
            <a:endParaRPr lang="en-US">
              <a:cs typeface="Calibri"/>
            </a:endParaRPr>
          </a:p>
          <a:p>
            <a:r>
              <a:rPr lang="en-US"/>
              <a:t>Extending students demonstrate advanced critical thinking, analytical, and evaluative skills. They can analyze and synthesize information from diverse sources, make connections between different ideas, and engage in abstract and innovative problem-solving. They are able to think critically and creatively, generating original and sophisticated solutions to complex problems.</a:t>
            </a:r>
            <a:endParaRPr lang="en-US">
              <a:cs typeface="Calibri" panose="020F0502020204030204"/>
            </a:endParaRPr>
          </a:p>
          <a:p>
            <a:r>
              <a:rPr lang="en-US">
                <a:ea typeface="Calibri"/>
                <a:cs typeface="Calibri"/>
              </a:rPr>
              <a:t>Extending is not a bonus or reward, and not tied to greater volume of work or work at a higher grade level.  Extending also isn't the goal for all students, proficient is.  Therefore if a student turns in all their work and demonstrates evidence of learning in all learning standards for an area of learning, they are not automatically assigned an extending.  Extending is tied to the specific criteria that a teacher and student may develop together as a means to enhance and deepen the learning connected to that learning standard/goal and connected </a:t>
            </a:r>
            <a:r>
              <a:rPr lang="en-US"/>
              <a:t>concepts and competencies </a:t>
            </a:r>
            <a:r>
              <a:rPr lang="en-US" b="1"/>
              <a:t>relevant to the expected learning</a:t>
            </a:r>
            <a:endParaRPr lang="en-US" b="1">
              <a:cs typeface="Calibri"/>
            </a:endParaRPr>
          </a:p>
          <a:p>
            <a:endParaRPr lang="en-US">
              <a:ea typeface="Calibri"/>
              <a:cs typeface="Calibri"/>
            </a:endParaRPr>
          </a:p>
          <a:p>
            <a:r>
              <a:rPr lang="en-US">
                <a:ea typeface="Calibri"/>
                <a:cs typeface="Calibri"/>
              </a:rPr>
              <a:t>Again, it is important to define and be descriptive so that the criteria is clear and transparent to the student. Comments such as "Wow me",  "I'll know it when I see it", or "Above and beyond" are not helpful in supporting students in enhancing their skills/competencies, knowledge, and understanding</a:t>
            </a:r>
            <a:endParaRPr lang="en-US"/>
          </a:p>
          <a:p>
            <a:endParaRPr lang="en-US">
              <a:ea typeface="Calibri"/>
              <a:cs typeface="Calibri"/>
            </a:endParaRPr>
          </a:p>
          <a:p>
            <a:pPr marL="171450" indent="-171450">
              <a:lnSpc>
                <a:spcPct val="110000"/>
              </a:lnSpc>
              <a:spcBef>
                <a:spcPts val="1000"/>
              </a:spcBef>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19</a:t>
            </a:fld>
            <a:endParaRPr lang="en-US"/>
          </a:p>
        </p:txBody>
      </p:sp>
    </p:spTree>
    <p:extLst>
      <p:ext uri="{BB962C8B-B14F-4D97-AF65-F5344CB8AC3E}">
        <p14:creationId xmlns:p14="http://schemas.microsoft.com/office/powerpoint/2010/main" val="359494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note that the progression from one proficiency indicator to the next are not is not always linear, and students may progress at different rates in different areas of learning. Teachers play a crucial role in guiding and supporting students in their learning journey, providing feedback, and offering opportunities for further development and growth.</a:t>
            </a: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20</a:t>
            </a:fld>
            <a:endParaRPr lang="en-US"/>
          </a:p>
        </p:txBody>
      </p:sp>
    </p:spTree>
    <p:extLst>
      <p:ext uri="{BB962C8B-B14F-4D97-AF65-F5344CB8AC3E}">
        <p14:creationId xmlns:p14="http://schemas.microsoft.com/office/powerpoint/2010/main" val="214989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Included in part </a:t>
            </a:r>
            <a:r>
              <a:rPr lang="en-US"/>
              <a:t>5</a:t>
            </a:r>
            <a:endParaRPr lang="en-US" sz="1200" b="0" i="0" kern="1200">
              <a:solidFill>
                <a:schemeClr val="tx1"/>
              </a:solidFill>
              <a:effectLst/>
              <a:latin typeface="+mn-lt"/>
              <a:ea typeface="+mn-ea"/>
              <a:cs typeface="+mn-cs"/>
            </a:endParaRPr>
          </a:p>
          <a:p>
            <a:pPr rtl="0"/>
            <a:endParaRPr lang="en-US" sz="1200" b="0" i="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E4209021-8FD2-47DE-9248-3785FC294E14}" type="slidenum">
              <a:rPr lang="en-CA" smtClean="0"/>
              <a:t>2</a:t>
            </a:fld>
            <a:endParaRPr lang="en-CA"/>
          </a:p>
        </p:txBody>
      </p:sp>
    </p:spTree>
    <p:extLst>
      <p:ext uri="{BB962C8B-B14F-4D97-AF65-F5344CB8AC3E}">
        <p14:creationId xmlns:p14="http://schemas.microsoft.com/office/powerpoint/2010/main" val="63926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Pause the video at this time and engage in table talk discussions with the following question.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2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it comes to assessing student learning, there may be a variety of situations where a teacher feels that there isn't sufficient evidence of learning to accurately identify and assess the student for the prioritized learning standards for a course/area of learning.</a:t>
            </a:r>
            <a:r>
              <a:rPr lang="en-US" b="1"/>
              <a:t> </a:t>
            </a:r>
            <a:endParaRPr lang="en-US" b="1">
              <a:cs typeface="Calibri"/>
            </a:endParaRPr>
          </a:p>
          <a:p>
            <a:r>
              <a:rPr lang="en-US"/>
              <a:t>In this situation, it is important to notify the student, parents and caregivers in advance so that sufficient evidence can be provided if possible.  If at the time of reporting there still isn't sufficient evidence, an Insufficient Evidence (IE) designation can be assigned</a:t>
            </a:r>
            <a:endParaRPr lang="en-US">
              <a:cs typeface="Calibri"/>
            </a:endParaRPr>
          </a:p>
          <a:p>
            <a:endParaRPr lang="en-US">
              <a:cs typeface="Calibri"/>
            </a:endParaRPr>
          </a:p>
          <a:p>
            <a:r>
              <a:rPr lang="en-US"/>
              <a:t>It's important to note that assigning an IE letter grade may not always be the most appropriate course of action. Other factors such as a student's needs and goals, course scheduling, and funding implications should all be taken into consideration before deciding to assign an IE. Ultimately, the goal is to ensure that students are given the support and resources they need to succeed in their learning, and the IE designation is one tool that teachers can use to help identify areas where additional support may be needed.</a:t>
            </a:r>
            <a:endParaRPr lang="en-US">
              <a:ea typeface="Calibri"/>
              <a:cs typeface="Calibri"/>
            </a:endParaRPr>
          </a:p>
          <a:p>
            <a:endParaRPr lang="en-US">
              <a:cs typeface="Calibri" panose="020F0502020204030204"/>
            </a:endParaRPr>
          </a:p>
          <a:p>
            <a:r>
              <a:rPr lang="en-US">
                <a:cs typeface="Calibri" panose="020F0502020204030204"/>
              </a:rPr>
              <a:t>Insufficient Evidence is only appropriate when students, parents, and caregivers have an interest in demonstrating further evidence of learning and/or would like to have the student's mark eventually translated into a proficiency scale indicator, or letter grade and percentage. </a:t>
            </a:r>
          </a:p>
          <a:p>
            <a:endParaRPr lang="en-US">
              <a:cs typeface="Calibri" panose="020F0502020204030204"/>
            </a:endParaRPr>
          </a:p>
          <a:p>
            <a:r>
              <a:rPr lang="en-US">
                <a:cs typeface="Calibri" panose="020F0502020204030204"/>
              </a:rPr>
              <a:t>The district is currently developing guidelines to support the Insufficient Evidence Plan and accompanying processes.  More information will be shared, as it becomes available.</a:t>
            </a:r>
            <a:endParaRPr lang="en-US">
              <a:ea typeface="Calibri"/>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E146099-839B-484C-A120-BA287108C630}" type="slidenum">
              <a:rPr lang="en-US"/>
              <a:t>22</a:t>
            </a:fld>
            <a:endParaRPr lang="en-US"/>
          </a:p>
        </p:txBody>
      </p:sp>
    </p:spTree>
    <p:extLst>
      <p:ext uri="{BB962C8B-B14F-4D97-AF65-F5344CB8AC3E}">
        <p14:creationId xmlns:p14="http://schemas.microsoft.com/office/powerpoint/2010/main" val="1690148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difference between an 'IE' and Emerging can assist teachers in determining next steps for students who may require additional support academically. </a:t>
            </a:r>
          </a:p>
          <a:p>
            <a:endParaRPr lang="en-US"/>
          </a:p>
          <a:p>
            <a:r>
              <a:rPr lang="en-US"/>
              <a:t>The student at the Emerging level is attending and working on developing the criteria as outlined in the Emerging column of the proficiency scale for a learning standard/goal. They are demonstrating evidence of learning that is reflective of their current position on the scale.</a:t>
            </a:r>
            <a:br>
              <a:rPr lang="en-US">
                <a:ea typeface="Calibri"/>
                <a:cs typeface="+mn-lt"/>
              </a:rPr>
            </a:br>
            <a:br>
              <a:rPr lang="en-US">
                <a:ea typeface="Calibri"/>
                <a:cs typeface="+mn-lt"/>
              </a:rPr>
            </a:br>
            <a:r>
              <a:rPr lang="en-US"/>
              <a:t>A student may be assigned an 'IE' if they have not provided sufficient evidence of learning for their current position on the proficiency scale, regardless of where they are on the scale. There are various reasons for the lack of evidence, such as extended sickness or moving schools mid-semester. If an 'IE' plan is not deemed appropriate for the student, the teacher may consider assigning an Emerging grade for students in grades 8 and 9, or for grades 10-12, they may need to retake a course.</a:t>
            </a:r>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23</a:t>
            </a:fld>
            <a:endParaRPr lang="en-US"/>
          </a:p>
        </p:txBody>
      </p:sp>
    </p:spTree>
    <p:extLst>
      <p:ext uri="{BB962C8B-B14F-4D97-AF65-F5344CB8AC3E}">
        <p14:creationId xmlns:p14="http://schemas.microsoft.com/office/powerpoint/2010/main" val="2157550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Stakeholders, including teachers, parents, caregivers, and P/VPs, collaborate to determine the most effective course of action for the implementation of IE plans. They must decide whether IE should remain in place or if it can be converted to a proficiency level for grades 8 and 9, or letter grade and percentage for grades 10 to 12. If a conversion is possible, the stakeholders work together to determine the proficiency level, letter grade, and percentage that best suits the student. A comprehensive plan is then put into action to ensure the conversion is completed within one calendar year.</a:t>
            </a:r>
          </a:p>
          <a:p>
            <a:r>
              <a:rPr lang="en-US"/>
              <a:t>In cases where the IE remains in place, a plan for support is developed. This plan outlines which learning standards the student needs to demonstrate, their areas of strength, and areas that require further growth. The plan also details how the student will meet the learning standards. For grades 10-12, It is crucial to note that this conversion may not be appropriate for all students, particularly those who have not attended regularly or where the bulk of the standards need to be accounted for.  In these instances where an F is used, it is important to outline a clear support plan for the student to retake the course to ensure that they can fulfill graduation requirements. Collaborative efforts by all stakeholders involved can ensure that students receive the appropriate interventions to help them succeed academically.</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24</a:t>
            </a:fld>
            <a:endParaRPr lang="en-US"/>
          </a:p>
        </p:txBody>
      </p:sp>
    </p:spTree>
    <p:extLst>
      <p:ext uri="{BB962C8B-B14F-4D97-AF65-F5344CB8AC3E}">
        <p14:creationId xmlns:p14="http://schemas.microsoft.com/office/powerpoint/2010/main" val="3878631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each school year, students are generally assessed on their ability to meet the learning standards for their grade level. For the majority of students, this results in meeting the standards and progressing to the next grade, a process commonly referred to as promotion. However, some students may require additional support to meet the standards, and in such cases, a concrete plan should be developed to address their specific learning needs. This is known as promotion with supports, and it aims to equip students with the necessary tools to help them progress to the next grade level. Teachers are already providing students with this support in a variety of ways, such as:</a:t>
            </a:r>
          </a:p>
          <a:p>
            <a:r>
              <a:rPr lang="en-US">
                <a:cs typeface="Calibri" panose="020F0502020204030204"/>
              </a:rPr>
              <a:t>Having conversations with students close to the end of the semester to devise a plan for the student to demonstrate the important learning standards/goals that they are struggling with, in addition some teachers include ways to support the student in the descriptive comments on a report card.  Moving forward, a school wide process can include an end of year exit plan where the student and teacher identify the learning standards/goals that require focus. And in the following year there be an entrance plan where the student shares with their new teacher the learning standards/goals that they had identified as requiring further development.</a:t>
            </a:r>
          </a:p>
          <a:p>
            <a:endParaRPr lang="en-US"/>
          </a:p>
          <a:p>
            <a:r>
              <a:rPr lang="en-US"/>
              <a:t>In situations where promotion with supports is insufficient, retention may be considered, but only if it is in the best interest of the student. In such cases, alternative instructional strategies and materials should be identified to target the areas where the student needs additional support. By providing tailored support and personalized instruction, educators can ensure that all students have the opportunity to meet the learning standards and achieve academic success.</a:t>
            </a:r>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25</a:t>
            </a:fld>
            <a:endParaRPr lang="en-US"/>
          </a:p>
        </p:txBody>
      </p:sp>
    </p:spTree>
    <p:extLst>
      <p:ext uri="{BB962C8B-B14F-4D97-AF65-F5344CB8AC3E}">
        <p14:creationId xmlns:p14="http://schemas.microsoft.com/office/powerpoint/2010/main" val="3006997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Pause the video at this time and engage in table talk discussions with the following question.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2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feel that it is important to further explore educational equity, and would like to share this definition provided by Elena Aguilar, Educational Coach and Author from her book "Coaching for Equity":</a:t>
            </a:r>
          </a:p>
          <a:p>
            <a:r>
              <a:rPr lang="en-US" b="1"/>
              <a:t>"Every child, every day</a:t>
            </a:r>
            <a:r>
              <a:rPr lang="en-US"/>
              <a:t> receives whatever she/he/they need to develop to her/his/their full academic and social potential and to thrive, every day. By “thrive,” I mean </a:t>
            </a:r>
            <a:r>
              <a:rPr lang="en-US" i="1"/>
              <a:t>academically</a:t>
            </a:r>
            <a:r>
              <a:rPr lang="en-US"/>
              <a:t> </a:t>
            </a:r>
            <a:r>
              <a:rPr lang="en-US" i="1"/>
              <a:t>as well as social-emotionally</a:t>
            </a:r>
            <a:r>
              <a:rPr lang="en-US"/>
              <a:t>. Every child has a right to feel loved and cared for and to feel that they belong to a community. Emotional well-being is as important as academic success in this definition of educational equity."</a:t>
            </a:r>
            <a:endParaRPr lang="en-US">
              <a:cs typeface="Calibri"/>
            </a:endParaRPr>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4</a:t>
            </a:fld>
            <a:endParaRPr lang="en-US"/>
          </a:p>
        </p:txBody>
      </p:sp>
    </p:spTree>
    <p:extLst>
      <p:ext uri="{BB962C8B-B14F-4D97-AF65-F5344CB8AC3E}">
        <p14:creationId xmlns:p14="http://schemas.microsoft.com/office/powerpoint/2010/main" val="377571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educators prioritize educational equity, it creates a fair and just academic environment for all students, providing them with the necessary opportunities and tools to succeed academically, socially, and ultimately, reach self-actualization. Achieving educational equity requires a collective commitment from educators to break down systemic barriers that may prevent certain students from succeeding academically, regardless of their backgrounds or circumstances. By focusing on educational equity, educators can ensure that every student has access to a quality education, regardless of their diverse identities, thus preparing them for a successful future both inside and outside the classroom.</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5</a:t>
            </a:fld>
            <a:endParaRPr lang="en-US"/>
          </a:p>
        </p:txBody>
      </p:sp>
    </p:spTree>
    <p:extLst>
      <p:ext uri="{BB962C8B-B14F-4D97-AF65-F5344CB8AC3E}">
        <p14:creationId xmlns:p14="http://schemas.microsoft.com/office/powerpoint/2010/main" val="26926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1000"/>
              </a:spcBef>
            </a:pPr>
            <a:r>
              <a:rPr lang="en-US"/>
              <a:t>Our inclusive education system prioritizes the participation of all students, regardless of their identities, backgrounds, needs, abilities, or circumstances. This means that every student should have equitable access to learning, resources, and the pursuit of excellence in all aspects of their educational programs. Assessment and reporting practices are critical components of an inclusive education system, as they play a vital role in reflecting the histories, lived experiences, perspectives, worldviews, cultures, and strengths of all students. Inclusive assessment practices allow students multiple opportunities to practice and demonstrate knowledge and competencies. These assessments are conducted through observations, conversations, and multi-modal demonstrations of learning, which are known as triangulating evidence of learning.</a:t>
            </a:r>
          </a:p>
        </p:txBody>
      </p:sp>
      <p:sp>
        <p:nvSpPr>
          <p:cNvPr id="4" name="Slide Number Placeholder 3"/>
          <p:cNvSpPr>
            <a:spLocks noGrp="1"/>
          </p:cNvSpPr>
          <p:nvPr>
            <p:ph type="sldNum" sz="quarter" idx="5"/>
          </p:nvPr>
        </p:nvSpPr>
        <p:spPr/>
        <p:txBody>
          <a:bodyPr/>
          <a:lstStyle/>
          <a:p>
            <a:fld id="{CE146099-839B-484C-A120-BA287108C630}" type="slidenum">
              <a:rPr lang="en-US"/>
              <a:t>6</a:t>
            </a:fld>
            <a:endParaRPr lang="en-US"/>
          </a:p>
        </p:txBody>
      </p:sp>
    </p:spTree>
    <p:extLst>
      <p:ext uri="{BB962C8B-B14F-4D97-AF65-F5344CB8AC3E}">
        <p14:creationId xmlns:p14="http://schemas.microsoft.com/office/powerpoint/2010/main" val="261404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Including students in the assessment process and co-constructing assessment criteria provides an opportunity for students to consider ways to incorporate their heritage,  community cultural practices, and fluencies in any evidence of learning. It is through the following that educators can foster the holistic development of the whole person and </a:t>
            </a:r>
            <a:r>
              <a:rPr lang="en-US" err="1"/>
              <a:t>honour</a:t>
            </a:r>
            <a:r>
              <a:rPr lang="en-US"/>
              <a:t> students diverse identities, experiences and abilities within their teaching and assessment practices. Thereby create a more equitable and just learning community.</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7</a:t>
            </a:fld>
            <a:endParaRPr lang="en-US"/>
          </a:p>
        </p:txBody>
      </p:sp>
    </p:spTree>
    <p:extLst>
      <p:ext uri="{BB962C8B-B14F-4D97-AF65-F5344CB8AC3E}">
        <p14:creationId xmlns:p14="http://schemas.microsoft.com/office/powerpoint/2010/main" val="3297075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Please Pause the video at this time and engage in table talk discussions with the following question.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209021-8FD2-47DE-9248-3785FC294E1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18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components of standards based assessment is </a:t>
            </a:r>
            <a:r>
              <a:rPr lang="en-US" err="1">
                <a:cs typeface="Calibri"/>
              </a:rPr>
              <a:t>honouring</a:t>
            </a:r>
            <a:r>
              <a:rPr lang="en-US">
                <a:cs typeface="Calibri"/>
              </a:rPr>
              <a:t> that learning is continuous. Averaging</a:t>
            </a:r>
            <a:r>
              <a:rPr lang="en-US"/>
              <a:t> marks over a term, semester, or year may seem like an easy way to assess student progress, but it does not necessarily provide an accurate picture of a student's learning. Student progress can fluctuate throughout the year. That's why it's important to consider the learning demonstrated closest to the time of communication of student learning. This will give a more accurate reflection of a student's proficiency and should be used as the strongest evidence of learning when deciding on a proficiency scale indicator or letter grade and percentage. By focusing on the most recent evidence of a student's learning, educators can ensure that they have an accurate understanding of each student's progress and can provide appropriate support and guidance to help them continue to grow and succeed.</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E146099-839B-484C-A120-BA287108C630}" type="slidenum">
              <a:rPr lang="en-US"/>
              <a:t>9</a:t>
            </a:fld>
            <a:endParaRPr lang="en-US"/>
          </a:p>
        </p:txBody>
      </p:sp>
    </p:spTree>
    <p:extLst>
      <p:ext uri="{BB962C8B-B14F-4D97-AF65-F5344CB8AC3E}">
        <p14:creationId xmlns:p14="http://schemas.microsoft.com/office/powerpoint/2010/main" val="334807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proficiency scale supports the </a:t>
            </a:r>
            <a:r>
              <a:rPr lang="en-US" err="1">
                <a:cs typeface="Calibri"/>
              </a:rPr>
              <a:t>continous</a:t>
            </a:r>
            <a:r>
              <a:rPr lang="en-US">
                <a:cs typeface="Calibri"/>
              </a:rPr>
              <a:t> development of learning standards because it includes the learning progression for that standard/goal, </a:t>
            </a:r>
            <a:r>
              <a:rPr lang="en-US"/>
              <a:t>rather than just evaluating the performance on one-time test, exam, assignment, or task. There are several reasons why using the proficiency scale can be positive for student learning:</a:t>
            </a:r>
            <a:endParaRPr lang="en-US">
              <a:cs typeface="Calibri" panose="020F0502020204030204"/>
            </a:endParaRPr>
          </a:p>
          <a:p>
            <a:pPr marL="285750" indent="-285750">
              <a:buFont typeface="Arial"/>
              <a:buChar char="•"/>
            </a:pPr>
            <a:r>
              <a:rPr lang="en-US"/>
              <a:t>Clear learning expectations: Proficiency scales clearly outline the specific skills or knowledge areas that students are expected to demonstrate, providing clear learning expectations. This allows students to have a better understanding of what they need to learn, practice and develop, which can help them set goals, focus their efforts, and monitor their progress.</a:t>
            </a:r>
            <a:endParaRPr lang="en-US">
              <a:cs typeface="Calibri"/>
            </a:endParaRPr>
          </a:p>
          <a:p>
            <a:pPr marL="285750" indent="-285750">
              <a:buFont typeface="Arial"/>
              <a:buChar char="•"/>
            </a:pPr>
            <a:r>
              <a:rPr lang="en-US"/>
              <a:t>Personalized learning: using the Proficiency scale allows students to progress at their own pace and demonstrate the skills or knowledge of the learning standard/goal when they are ready. This personalized approach to learning helps students to take ownership of their learning process.</a:t>
            </a:r>
            <a:endParaRPr lang="en-US">
              <a:cs typeface="Calibri"/>
            </a:endParaRPr>
          </a:p>
          <a:p>
            <a:pPr marL="285750" indent="-285750">
              <a:buFont typeface="Arial"/>
              <a:buChar char="•"/>
            </a:pPr>
            <a:r>
              <a:rPr lang="en-US"/>
              <a:t>Flexibility and adaptability: Learning using the Proficiency scale as a guide allows for flexibility and adaptability in the assessment process. Students can progress at their own pace, and teachers can provide additional support or challenge based on individual needs. This flexibility accommodates different learning styles, abilities, and interests, making the assessment process more inclusive and effective for diverse learners.</a:t>
            </a:r>
            <a:endParaRPr lang="en-US">
              <a:cs typeface="Calibri"/>
            </a:endParaRPr>
          </a:p>
          <a:p>
            <a:pPr marL="285750" indent="-285750">
              <a:buFont typeface="Arial"/>
              <a:buChar char="•"/>
            </a:pPr>
            <a:r>
              <a:rPr lang="en-US"/>
              <a:t>Teachers provide feedback that is focused on specific skills or knowledge areas, which allows students to identify their strengths and next steps This feedback can guide students in improving their performance in areas where they may be struggling, helping them to make targeted efforts to enhance their learning. This also helps teachers identify their next steps based on how their students are doing.</a:t>
            </a:r>
            <a:endParaRPr lang="en-US">
              <a:cs typeface="Calibri"/>
            </a:endParaRPr>
          </a:p>
          <a:p>
            <a:pPr marL="285750" indent="-285750">
              <a:buFont typeface="Arial"/>
              <a:buChar char="•"/>
            </a:pPr>
            <a:r>
              <a:rPr lang="en-US">
                <a:cs typeface="Calibri"/>
              </a:rPr>
              <a:t>Having students identify their strengths, and next steps leads to increased motivation and engagement for students because they are already achieving a certain level of success as they see their progress and growth over time.</a:t>
            </a:r>
            <a:endParaRPr lang="en-US"/>
          </a:p>
          <a:p>
            <a:endParaRPr lang="en-US">
              <a:cs typeface="Calibri"/>
            </a:endParaRPr>
          </a:p>
          <a:p>
            <a:pPr marL="285750" indent="-2857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146099-839B-484C-A120-BA287108C630}" type="slidenum">
              <a:rPr lang="en-US"/>
              <a:t>10</a:t>
            </a:fld>
            <a:endParaRPr lang="en-US"/>
          </a:p>
        </p:txBody>
      </p:sp>
    </p:spTree>
    <p:extLst>
      <p:ext uri="{BB962C8B-B14F-4D97-AF65-F5344CB8AC3E}">
        <p14:creationId xmlns:p14="http://schemas.microsoft.com/office/powerpoint/2010/main" val="24345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41961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08023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32562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a:latin typeface="Avenir Heavy"/>
                <a:ea typeface="Avenir Heavy"/>
                <a:cs typeface="Avenir Heavy"/>
                <a:sym typeface="Avenir Heavy"/>
              </a:defRPr>
            </a:lvl1pPr>
            <a:lvl2pPr marL="0" indent="228600" defTabSz="412750">
              <a:lnSpc>
                <a:spcPct val="100000"/>
              </a:lnSpc>
              <a:spcBef>
                <a:spcPts val="0"/>
              </a:spcBef>
              <a:buSzTx/>
              <a:buNone/>
              <a:defRPr sz="2750">
                <a:latin typeface="Avenir Heavy"/>
                <a:ea typeface="Avenir Heavy"/>
                <a:cs typeface="Avenir Heavy"/>
                <a:sym typeface="Avenir Heavy"/>
              </a:defRPr>
            </a:lvl2pPr>
            <a:lvl3pPr marL="0" indent="457200" defTabSz="412750">
              <a:lnSpc>
                <a:spcPct val="100000"/>
              </a:lnSpc>
              <a:spcBef>
                <a:spcPts val="0"/>
              </a:spcBef>
              <a:buSzTx/>
              <a:buNone/>
              <a:defRPr sz="2750">
                <a:latin typeface="Avenir Heavy"/>
                <a:ea typeface="Avenir Heavy"/>
                <a:cs typeface="Avenir Heavy"/>
                <a:sym typeface="Avenir Heavy"/>
              </a:defRPr>
            </a:lvl3pPr>
            <a:lvl4pPr marL="0" indent="685800" defTabSz="412750">
              <a:lnSpc>
                <a:spcPct val="100000"/>
              </a:lnSpc>
              <a:spcBef>
                <a:spcPts val="0"/>
              </a:spcBef>
              <a:buSzTx/>
              <a:buNone/>
              <a:defRPr sz="2750">
                <a:latin typeface="Avenir Heavy"/>
                <a:ea typeface="Avenir Heavy"/>
                <a:cs typeface="Avenir Heavy"/>
                <a:sym typeface="Avenir Heavy"/>
              </a:defRPr>
            </a:lvl4pPr>
            <a:lvl5pPr marL="0" indent="914400" defTabSz="412750">
              <a:lnSpc>
                <a:spcPct val="100000"/>
              </a:lnSpc>
              <a:spcBef>
                <a:spcPts val="0"/>
              </a:spcBef>
              <a:buSzTx/>
              <a:buNone/>
              <a:defRPr sz="2750">
                <a:latin typeface="Avenir Heavy"/>
                <a:ea typeface="Avenir Heavy"/>
                <a:cs typeface="Avenir Heavy"/>
                <a:sym typeface="Avenir Heavy"/>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spc="-116"/>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03916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367347">
              <a:lnSpc>
                <a:spcPct val="100000"/>
              </a:lnSpc>
              <a:spcBef>
                <a:spcPts val="0"/>
              </a:spcBef>
              <a:buSzTx/>
              <a:buNone/>
              <a:defRPr sz="2448">
                <a:latin typeface="Avenir Heavy"/>
                <a:ea typeface="Avenir Heavy"/>
                <a:cs typeface="Avenir Heavy"/>
                <a:sym typeface="Avenir Heavy"/>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vl1pPr>
            <a:lvl2pPr marL="0" indent="228600" algn="ctr">
              <a:lnSpc>
                <a:spcPct val="80000"/>
              </a:lnSpc>
              <a:spcBef>
                <a:spcPts val="0"/>
              </a:spcBef>
              <a:buSzTx/>
              <a:buNone/>
              <a:defRPr sz="5800" spc="-116"/>
            </a:lvl2pPr>
            <a:lvl3pPr marL="0" indent="457200" algn="ctr">
              <a:lnSpc>
                <a:spcPct val="80000"/>
              </a:lnSpc>
              <a:spcBef>
                <a:spcPts val="0"/>
              </a:spcBef>
              <a:buSzTx/>
              <a:buNone/>
              <a:defRPr sz="5800" spc="-116"/>
            </a:lvl3pPr>
            <a:lvl4pPr marL="0" indent="685800" algn="ctr">
              <a:lnSpc>
                <a:spcPct val="80000"/>
              </a:lnSpc>
              <a:spcBef>
                <a:spcPts val="0"/>
              </a:spcBef>
              <a:buSzTx/>
              <a:buNone/>
              <a:defRPr sz="5800" spc="-116"/>
            </a:lvl4pPr>
            <a:lvl5pPr marL="0" indent="914400" algn="ctr">
              <a:lnSpc>
                <a:spcPct val="80000"/>
              </a:lnSpc>
              <a:spcBef>
                <a:spcPts val="0"/>
              </a:spcBef>
              <a:buSzTx/>
              <a:buNone/>
              <a:defRPr sz="5800" spc="-116"/>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spc="-125">
                <a:latin typeface="Avenir Heavy"/>
                <a:ea typeface="Avenir Heavy"/>
                <a:cs typeface="Avenir Heavy"/>
                <a:sym typeface="Avenir Heavy"/>
              </a:defRPr>
            </a:lvl1pPr>
            <a:lvl2pPr marL="0" indent="228600" algn="ctr">
              <a:lnSpc>
                <a:spcPct val="80000"/>
              </a:lnSpc>
              <a:spcBef>
                <a:spcPts val="0"/>
              </a:spcBef>
              <a:buSzTx/>
              <a:buNone/>
              <a:defRPr sz="12500" spc="-125">
                <a:latin typeface="Avenir Heavy"/>
                <a:ea typeface="Avenir Heavy"/>
                <a:cs typeface="Avenir Heavy"/>
                <a:sym typeface="Avenir Heavy"/>
              </a:defRPr>
            </a:lvl2pPr>
            <a:lvl3pPr marL="0" indent="457200" algn="ctr">
              <a:lnSpc>
                <a:spcPct val="80000"/>
              </a:lnSpc>
              <a:spcBef>
                <a:spcPts val="0"/>
              </a:spcBef>
              <a:buSzTx/>
              <a:buNone/>
              <a:defRPr sz="12500" spc="-125">
                <a:latin typeface="Avenir Heavy"/>
                <a:ea typeface="Avenir Heavy"/>
                <a:cs typeface="Avenir Heavy"/>
                <a:sym typeface="Avenir Heavy"/>
              </a:defRPr>
            </a:lvl3pPr>
            <a:lvl4pPr marL="0" indent="685800" algn="ctr">
              <a:lnSpc>
                <a:spcPct val="80000"/>
              </a:lnSpc>
              <a:spcBef>
                <a:spcPts val="0"/>
              </a:spcBef>
              <a:buSzTx/>
              <a:buNone/>
              <a:defRPr sz="12500" spc="-125">
                <a:latin typeface="Avenir Heavy"/>
                <a:ea typeface="Avenir Heavy"/>
                <a:cs typeface="Avenir Heavy"/>
                <a:sym typeface="Avenir Heavy"/>
              </a:defRPr>
            </a:lvl4pPr>
            <a:lvl5pPr marL="0" indent="914400" algn="ctr">
              <a:lnSpc>
                <a:spcPct val="80000"/>
              </a:lnSpc>
              <a:spcBef>
                <a:spcPts val="0"/>
              </a:spcBef>
              <a:buSzTx/>
              <a:buNone/>
              <a:defRPr sz="12500" spc="-125">
                <a:latin typeface="Avenir Heavy"/>
                <a:ea typeface="Avenir Heavy"/>
                <a:cs typeface="Avenir Heavy"/>
                <a:sym typeface="Avenir Heavy"/>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367347">
              <a:lnSpc>
                <a:spcPct val="100000"/>
              </a:lnSpc>
              <a:spcBef>
                <a:spcPts val="0"/>
              </a:spcBef>
              <a:buSzTx/>
              <a:buNone/>
              <a:defRPr sz="2448">
                <a:latin typeface="Avenir Heavy"/>
                <a:ea typeface="Avenir Heavy"/>
                <a:cs typeface="Avenir Heavy"/>
                <a:sym typeface="Avenir Heavy"/>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359092">
              <a:lnSpc>
                <a:spcPct val="100000"/>
              </a:lnSpc>
              <a:spcBef>
                <a:spcPts val="0"/>
              </a:spcBef>
              <a:buSzTx/>
              <a:buNone/>
              <a:defRPr sz="1566">
                <a:latin typeface="Avenir Heavy"/>
                <a:ea typeface="Avenir Heavy"/>
                <a:cs typeface="Avenir Heavy"/>
                <a:sym typeface="Avenir Heavy"/>
              </a:defRPr>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vl1pPr>
            <a:lvl2pPr marL="319462" indent="-6350">
              <a:spcBef>
                <a:spcPts val="0"/>
              </a:spcBef>
              <a:buSzTx/>
              <a:buNone/>
              <a:defRPr sz="4250" spc="-85"/>
            </a:lvl2pPr>
            <a:lvl3pPr marL="319462" indent="222250">
              <a:spcBef>
                <a:spcPts val="0"/>
              </a:spcBef>
              <a:buSzTx/>
              <a:buNone/>
              <a:defRPr sz="4250" spc="-85"/>
            </a:lvl3pPr>
            <a:lvl4pPr marL="319462" indent="450850">
              <a:spcBef>
                <a:spcPts val="0"/>
              </a:spcBef>
              <a:buSzTx/>
              <a:buNone/>
              <a:defRPr sz="4250" spc="-85"/>
            </a:lvl4pPr>
            <a:lvl5pPr marL="319462" indent="679450">
              <a:spcBef>
                <a:spcPts val="0"/>
              </a:spcBef>
              <a:buSzTx/>
              <a:buNone/>
              <a:defRPr sz="4250" spc="-85"/>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9" name="–Johnny Appleseed"/>
          <p:cNvSpPr txBox="1">
            <a:spLocks noGrp="1"/>
          </p:cNvSpPr>
          <p:nvPr>
            <p:ph type="body" sz="quarter" idx="21"/>
          </p:nvPr>
        </p:nvSpPr>
        <p:spPr>
          <a:xfrm>
            <a:off x="2416969" y="4473773"/>
            <a:ext cx="7358063" cy="390491"/>
          </a:xfrm>
          <a:prstGeom prst="rect">
            <a:avLst/>
          </a:prstGeom>
        </p:spPr>
        <p:txBody>
          <a:bodyPr lIns="71437" tIns="71437" rIns="71437" bIns="71437">
            <a:spAutoFit/>
          </a:bodyPr>
          <a:lstStyle>
            <a:lvl1pPr marL="0" indent="0" algn="ctr" defTabSz="410766">
              <a:lnSpc>
                <a:spcPct val="100000"/>
              </a:lnSpc>
              <a:spcBef>
                <a:spcPts val="0"/>
              </a:spcBef>
              <a:buSzTx/>
              <a:buNone/>
              <a:defRPr sz="1600" i="1">
                <a:latin typeface="+mn-lt"/>
                <a:ea typeface="+mn-ea"/>
                <a:cs typeface="+mn-cs"/>
                <a:sym typeface="Helvetica Neue"/>
              </a:defRPr>
            </a:lvl1pPr>
          </a:lstStyle>
          <a:p>
            <a:r>
              <a:t>–Johnny Appleseed</a:t>
            </a:r>
          </a:p>
        </p:txBody>
      </p:sp>
      <p:sp>
        <p:nvSpPr>
          <p:cNvPr id="150" name="“Type a quote here.”"/>
          <p:cNvSpPr txBox="1">
            <a:spLocks noGrp="1"/>
          </p:cNvSpPr>
          <p:nvPr>
            <p:ph type="body" sz="quarter" idx="22"/>
          </p:nvPr>
        </p:nvSpPr>
        <p:spPr>
          <a:xfrm>
            <a:off x="2416969" y="2965583"/>
            <a:ext cx="7358063" cy="498212"/>
          </a:xfrm>
          <a:prstGeom prst="rect">
            <a:avLst/>
          </a:prstGeom>
        </p:spPr>
        <p:txBody>
          <a:bodyPr lIns="71437" tIns="71437" rIns="71437" bIns="71437" anchor="ctr">
            <a:spAutoFit/>
          </a:bodyPr>
          <a:lstStyle>
            <a:lvl1pPr marL="0" indent="0" algn="ctr" defTabSz="410766">
              <a:lnSpc>
                <a:spcPct val="100000"/>
              </a:lnSpc>
              <a:spcBef>
                <a:spcPts val="0"/>
              </a:spcBef>
              <a:buSzTx/>
              <a:buNone/>
              <a:defRPr sz="2300">
                <a:latin typeface="Helvetica Neue Medium"/>
                <a:ea typeface="Helvetica Neue Medium"/>
                <a:cs typeface="Helvetica Neue Medium"/>
                <a:sym typeface="Helvetica Neue Medium"/>
              </a:defRPr>
            </a:lvl1pPr>
          </a:lstStyle>
          <a:p>
            <a:r>
              <a:t>“Type a quote here.” </a:t>
            </a:r>
          </a:p>
        </p:txBody>
      </p:sp>
      <p:sp>
        <p:nvSpPr>
          <p:cNvPr id="151"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2416969" y="1151930"/>
            <a:ext cx="7358063" cy="2321719"/>
          </a:xfrm>
          <a:prstGeom prst="rect">
            <a:avLst/>
          </a:prstGeom>
        </p:spPr>
        <p:txBody>
          <a:bodyPr lIns="71437" tIns="71437" rIns="71437" bIns="71437" anchor="b"/>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159" name="Body Level One…"/>
          <p:cNvSpPr txBox="1">
            <a:spLocks noGrp="1"/>
          </p:cNvSpPr>
          <p:nvPr>
            <p:ph type="body" sz="quarter" idx="1"/>
          </p:nvPr>
        </p:nvSpPr>
        <p:spPr>
          <a:xfrm>
            <a:off x="2416969" y="3545086"/>
            <a:ext cx="7358063" cy="794743"/>
          </a:xfrm>
          <a:prstGeom prst="rect">
            <a:avLst/>
          </a:prstGeom>
        </p:spPr>
        <p:txBody>
          <a:bodyPr lIns="71437" tIns="71437" rIns="71437" bIns="71437"/>
          <a:lstStyle>
            <a:lvl1pPr marL="0" indent="0" algn="ctr" defTabSz="410766">
              <a:lnSpc>
                <a:spcPct val="100000"/>
              </a:lnSpc>
              <a:spcBef>
                <a:spcPts val="0"/>
              </a:spcBef>
              <a:buSzTx/>
              <a:buNone/>
              <a:defRPr sz="2600">
                <a:latin typeface="+mn-lt"/>
                <a:ea typeface="+mn-ea"/>
                <a:cs typeface="+mn-cs"/>
                <a:sym typeface="Helvetica Neue"/>
              </a:defRPr>
            </a:lvl1pPr>
            <a:lvl2pPr marL="0" indent="0" algn="ctr" defTabSz="410766">
              <a:lnSpc>
                <a:spcPct val="100000"/>
              </a:lnSpc>
              <a:spcBef>
                <a:spcPts val="0"/>
              </a:spcBef>
              <a:buSzTx/>
              <a:buNone/>
              <a:defRPr sz="2600">
                <a:latin typeface="+mn-lt"/>
                <a:ea typeface="+mn-ea"/>
                <a:cs typeface="+mn-cs"/>
                <a:sym typeface="Helvetica Neue"/>
              </a:defRPr>
            </a:lvl2pPr>
            <a:lvl3pPr marL="0" indent="0" algn="ctr" defTabSz="410766">
              <a:lnSpc>
                <a:spcPct val="100000"/>
              </a:lnSpc>
              <a:spcBef>
                <a:spcPts val="0"/>
              </a:spcBef>
              <a:buSzTx/>
              <a:buNone/>
              <a:defRPr sz="2600">
                <a:latin typeface="+mn-lt"/>
                <a:ea typeface="+mn-ea"/>
                <a:cs typeface="+mn-cs"/>
                <a:sym typeface="Helvetica Neue"/>
              </a:defRPr>
            </a:lvl3pPr>
            <a:lvl4pPr marL="0" indent="0" algn="ctr" defTabSz="410766">
              <a:lnSpc>
                <a:spcPct val="100000"/>
              </a:lnSpc>
              <a:spcBef>
                <a:spcPts val="0"/>
              </a:spcBef>
              <a:buSzTx/>
              <a:buNone/>
              <a:defRPr sz="2600">
                <a:latin typeface="+mn-lt"/>
                <a:ea typeface="+mn-ea"/>
                <a:cs typeface="+mn-cs"/>
                <a:sym typeface="Helvetica Neue"/>
              </a:defRPr>
            </a:lvl4pPr>
            <a:lvl5pPr marL="0" indent="0" algn="ctr" defTabSz="410766">
              <a:lnSpc>
                <a:spcPct val="100000"/>
              </a:lnSpc>
              <a:spcBef>
                <a:spcPts val="0"/>
              </a:spcBef>
              <a:buSzTx/>
              <a:buNone/>
              <a:defRPr sz="2600">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5935724" y="6536531"/>
            <a:ext cx="315791" cy="313546"/>
          </a:xfrm>
          <a:prstGeom prst="rect">
            <a:avLst/>
          </a:prstGeom>
        </p:spPr>
        <p:txBody>
          <a:bodyPr lIns="71437" tIns="71437" rIns="71437" bIns="71437" anchor="t"/>
          <a:lstStyle>
            <a:lvl1pPr defTabSz="410766">
              <a:defRPr sz="11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solidFill>
                  <a:srgbClr val="FFFFFF"/>
                </a:solidFill>
                <a:latin typeface="Calibri Light"/>
                <a:ea typeface="Calibri Light"/>
                <a:cs typeface="Calibri Light"/>
                <a:sym typeface="Calibri Light"/>
              </a:defRPr>
            </a:lvl1pPr>
          </a:lstStyle>
          <a:p>
            <a:r>
              <a:t>Title Text</a:t>
            </a:r>
          </a:p>
        </p:txBody>
      </p:sp>
      <p:sp>
        <p:nvSpPr>
          <p:cNvPr id="16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solidFill>
                  <a:srgbClr val="FFFFFF"/>
                </a:solidFill>
                <a:latin typeface="Calibri"/>
                <a:ea typeface="Calibri"/>
                <a:cs typeface="Calibri"/>
                <a:sym typeface="Calibri"/>
              </a:defRPr>
            </a:lvl1pPr>
            <a:lvl2pPr marL="495300" indent="-266700" defTabSz="914400">
              <a:spcBef>
                <a:spcPts val="1000"/>
              </a:spcBef>
              <a:buFont typeface="Arial"/>
              <a:defRPr sz="2800">
                <a:solidFill>
                  <a:srgbClr val="FFFFFF"/>
                </a:solidFill>
                <a:latin typeface="Calibri"/>
                <a:ea typeface="Calibri"/>
                <a:cs typeface="Calibri"/>
                <a:sym typeface="Calibri"/>
              </a:defRPr>
            </a:lvl2pPr>
            <a:lvl3pPr marL="777240" indent="-320040" defTabSz="914400">
              <a:spcBef>
                <a:spcPts val="1000"/>
              </a:spcBef>
              <a:buFont typeface="Arial"/>
              <a:defRPr sz="2800">
                <a:solidFill>
                  <a:srgbClr val="FFFFFF"/>
                </a:solidFill>
                <a:latin typeface="Calibri"/>
                <a:ea typeface="Calibri"/>
                <a:cs typeface="Calibri"/>
                <a:sym typeface="Calibri"/>
              </a:defRPr>
            </a:lvl3pPr>
            <a:lvl4pPr marL="1041400" indent="-355600" defTabSz="914400">
              <a:spcBef>
                <a:spcPts val="1000"/>
              </a:spcBef>
              <a:buFont typeface="Arial"/>
              <a:defRPr sz="2800">
                <a:solidFill>
                  <a:srgbClr val="FFFFFF"/>
                </a:solidFill>
                <a:latin typeface="Calibri"/>
                <a:ea typeface="Calibri"/>
                <a:cs typeface="Calibri"/>
                <a:sym typeface="Calibri"/>
              </a:defRPr>
            </a:lvl4pPr>
            <a:lvl5pPr marL="1270000" indent="-355600" defTabSz="914400">
              <a:spcBef>
                <a:spcPts val="1000"/>
              </a:spcBef>
              <a:buFont typeface="Arial"/>
              <a:defRPr sz="280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98411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76"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FFFFFF"/>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84"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01"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0"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838200" y="365125"/>
            <a:ext cx="10515600" cy="1325563"/>
          </a:xfrm>
          <a:prstGeom prst="rect">
            <a:avLst/>
          </a:prstGeom>
        </p:spPr>
        <p:txBody>
          <a:bodyPr lIns="91439" tIns="91439" rIns="91439" bIns="91439" anchor="ctr"/>
          <a:lstStyle>
            <a:lvl1pPr defTabSz="914400">
              <a:lnSpc>
                <a:spcPct val="90000"/>
              </a:lnSpc>
              <a:defRPr sz="4400" spc="0">
                <a:latin typeface="Calibri Light"/>
                <a:ea typeface="Calibri Light"/>
                <a:cs typeface="Calibri Light"/>
                <a:sym typeface="Calibri Light"/>
              </a:defRPr>
            </a:lvl1pPr>
          </a:lstStyle>
          <a:p>
            <a:r>
              <a:t>Title Text</a:t>
            </a:r>
          </a:p>
        </p:txBody>
      </p:sp>
      <p:sp>
        <p:nvSpPr>
          <p:cNvPr id="218" name="Body Level One…"/>
          <p:cNvSpPr txBox="1">
            <a:spLocks noGrp="1"/>
          </p:cNvSpPr>
          <p:nvPr>
            <p:ph type="body" idx="1"/>
          </p:nvPr>
        </p:nvSpPr>
        <p:spPr>
          <a:xfrm>
            <a:off x="838200" y="1825625"/>
            <a:ext cx="10515600" cy="4351338"/>
          </a:xfrm>
          <a:prstGeom prst="rect">
            <a:avLst/>
          </a:prstGeom>
        </p:spPr>
        <p:txBody>
          <a:bodyPr lIns="91439" tIns="91439" rIns="91439" bIns="91439"/>
          <a:lstStyle>
            <a:lvl1pPr marL="228600" indent="-228600" defTabSz="914400">
              <a:spcBef>
                <a:spcPts val="1000"/>
              </a:spcBef>
              <a:buFont typeface="Arial"/>
              <a:defRPr sz="2800">
                <a:latin typeface="Calibri"/>
                <a:ea typeface="Calibri"/>
                <a:cs typeface="Calibri"/>
                <a:sym typeface="Calibri"/>
              </a:defRPr>
            </a:lvl1pPr>
            <a:lvl2pPr marL="495300" indent="-266700" defTabSz="914400">
              <a:spcBef>
                <a:spcPts val="1000"/>
              </a:spcBef>
              <a:buFont typeface="Arial"/>
              <a:defRPr sz="2800">
                <a:latin typeface="Calibri"/>
                <a:ea typeface="Calibri"/>
                <a:cs typeface="Calibri"/>
                <a:sym typeface="Calibri"/>
              </a:defRPr>
            </a:lvl2pPr>
            <a:lvl3pPr marL="777240" indent="-320040" defTabSz="914400">
              <a:spcBef>
                <a:spcPts val="1000"/>
              </a:spcBef>
              <a:buFont typeface="Arial"/>
              <a:defRPr sz="2800">
                <a:latin typeface="Calibri"/>
                <a:ea typeface="Calibri"/>
                <a:cs typeface="Calibri"/>
                <a:sym typeface="Calibri"/>
              </a:defRPr>
            </a:lvl3pPr>
            <a:lvl4pPr marL="1041400" indent="-355600" defTabSz="914400">
              <a:spcBef>
                <a:spcPts val="1000"/>
              </a:spcBef>
              <a:buFont typeface="Arial"/>
              <a:defRPr sz="2800">
                <a:latin typeface="Calibri"/>
                <a:ea typeface="Calibri"/>
                <a:cs typeface="Calibri"/>
                <a:sym typeface="Calibri"/>
              </a:defRPr>
            </a:lvl4pPr>
            <a:lvl5pPr marL="1270000" indent="-355600" defTabSz="914400">
              <a:spcBef>
                <a:spcPts val="10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10986393" y="6354248"/>
            <a:ext cx="367407"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2416969" y="2268141"/>
            <a:ext cx="7358063" cy="2321719"/>
          </a:xfrm>
          <a:prstGeom prst="rect">
            <a:avLst/>
          </a:prstGeom>
        </p:spPr>
        <p:txBody>
          <a:bodyPr lIns="71437" tIns="71437" rIns="71437" bIns="71437" anchor="ctr"/>
          <a:lstStyle>
            <a:lvl1pPr algn="ctr" defTabSz="410766">
              <a:lnSpc>
                <a:spcPct val="100000"/>
              </a:lnSpc>
              <a:defRPr sz="5600" spc="0">
                <a:latin typeface="Helvetica Neue Medium"/>
                <a:ea typeface="Helvetica Neue Medium"/>
                <a:cs typeface="Helvetica Neue Medium"/>
                <a:sym typeface="Helvetica Neue Medium"/>
              </a:defRPr>
            </a:lvl1pPr>
          </a:lstStyle>
          <a:p>
            <a:r>
              <a:t>Title Text</a:t>
            </a:r>
          </a:p>
        </p:txBody>
      </p:sp>
      <p:sp>
        <p:nvSpPr>
          <p:cNvPr id="227" name="Slide Number"/>
          <p:cNvSpPr txBox="1">
            <a:spLocks noGrp="1"/>
          </p:cNvSpPr>
          <p:nvPr>
            <p:ph type="sldNum" sz="quarter" idx="2"/>
          </p:nvPr>
        </p:nvSpPr>
        <p:spPr>
          <a:xfrm>
            <a:off x="5932518" y="6536531"/>
            <a:ext cx="322203" cy="313546"/>
          </a:xfrm>
          <a:prstGeom prst="rect">
            <a:avLst/>
          </a:prstGeom>
        </p:spPr>
        <p:txBody>
          <a:bodyPr lIns="71437" tIns="71437" rIns="71437" bIns="71437" anchor="t"/>
          <a:lstStyle>
            <a:lvl1pPr defTabSz="410766">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224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351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67052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79443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64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5/1/2023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5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5/1/2023</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256754"/>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2pPr>
              <a:buSzPct val="100000"/>
            </a:lvl2pPr>
            <a:lvl3pPr>
              <a:buSzPct val="100000"/>
            </a:lvl3pPr>
            <a:lvl4pPr>
              <a:buSzPct val="100000"/>
            </a:lvl4pPr>
            <a:lvl5pPr>
              <a:buSzPct val="100000"/>
            </a:lvl5p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72" r:id="rId24"/>
    <p:sldLayoutId id="2147483673" r:id="rId25"/>
  </p:sldLayoutIdLst>
  <p:transition spd="med"/>
  <p:txStyles>
    <p:titleStyle>
      <a:lvl1pPr marL="0" marR="0" indent="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1pPr>
      <a:lvl2pPr marL="0" marR="0" indent="228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2pPr>
      <a:lvl3pPr marL="0" marR="0" indent="457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3pPr>
      <a:lvl4pPr marL="0" marR="0" indent="685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4pPr>
      <a:lvl5pPr marL="0" marR="0" indent="9144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5pPr>
      <a:lvl6pPr marL="0" marR="0" indent="11430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6pPr>
      <a:lvl7pPr marL="0" marR="0" indent="13716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7pPr>
      <a:lvl8pPr marL="0" marR="0" indent="16002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8pPr>
      <a:lvl9pPr marL="0" marR="0" indent="1828800" algn="l" defTabSz="1219169" latinLnBrk="0">
        <a:lnSpc>
          <a:spcPct val="80000"/>
        </a:lnSpc>
        <a:spcBef>
          <a:spcPts val="0"/>
        </a:spcBef>
        <a:spcAft>
          <a:spcPts val="0"/>
        </a:spcAft>
        <a:buClrTx/>
        <a:buSzTx/>
        <a:buFontTx/>
        <a:buNone/>
        <a:tabLst/>
        <a:defRPr sz="4250" b="0" i="0" u="none" strike="noStrike" cap="none" spc="-85" baseline="0">
          <a:solidFill>
            <a:srgbClr val="000000"/>
          </a:solidFill>
          <a:uFillTx/>
          <a:latin typeface="Avenir Heavy"/>
          <a:ea typeface="Avenir Heavy"/>
          <a:cs typeface="Avenir Heavy"/>
          <a:sym typeface="Avenir Heavy"/>
        </a:defRPr>
      </a:lvl9pPr>
    </p:titleStyle>
    <p:bodyStyle>
      <a:lvl1pPr marL="304800" marR="0" indent="-304800" algn="l" defTabSz="1219169" latinLnBrk="0">
        <a:lnSpc>
          <a:spcPct val="90000"/>
        </a:lnSpc>
        <a:spcBef>
          <a:spcPts val="2250"/>
        </a:spcBef>
        <a:spcAft>
          <a:spcPts val="0"/>
        </a:spcAft>
        <a:buClrTx/>
        <a:buSzPct val="100000"/>
        <a:buFontTx/>
        <a:buChar char="•"/>
        <a:tabLst/>
        <a:defRPr sz="2400" b="0" i="0" u="none" strike="noStrike" cap="none" spc="0" baseline="0">
          <a:solidFill>
            <a:srgbClr val="000000"/>
          </a:solidFill>
          <a:uFillTx/>
          <a:latin typeface="Avenir Book"/>
          <a:ea typeface="Avenir Book"/>
          <a:cs typeface="Avenir Book"/>
          <a:sym typeface="Avenir Book"/>
        </a:defRPr>
      </a:lvl1pPr>
      <a:lvl2pPr marL="609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2pPr>
      <a:lvl3pPr marL="914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3pPr>
      <a:lvl4pPr marL="1219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4pPr>
      <a:lvl5pPr marL="15240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5pPr>
      <a:lvl6pPr marL="18288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6pPr>
      <a:lvl7pPr marL="21336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7pPr>
      <a:lvl8pPr marL="24384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8pPr>
      <a:lvl9pPr marL="2743200" marR="0" indent="-304800" algn="l" defTabSz="1219169"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m4a"/><Relationship Id="rId7" Type="http://schemas.openxmlformats.org/officeDocument/2006/relationships/image" Target="../media/image5.tif"/><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30.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60802A-CB0A-468C-B8E5-6F426F84F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71135" y="1599756"/>
            <a:ext cx="8470898" cy="1625163"/>
          </a:xfrm>
        </p:spPr>
        <p:txBody>
          <a:bodyPr>
            <a:normAutofit fontScale="90000"/>
          </a:bodyPr>
          <a:lstStyle/>
          <a:p>
            <a:pPr algn="ctr"/>
            <a:r>
              <a:rPr lang="en-US"/>
              <a:t>Quality Assessment and Communicating Student Learning</a:t>
            </a:r>
          </a:p>
        </p:txBody>
      </p:sp>
      <p:sp>
        <p:nvSpPr>
          <p:cNvPr id="3" name="Subtitle 2"/>
          <p:cNvSpPr>
            <a:spLocks noGrp="1"/>
          </p:cNvSpPr>
          <p:nvPr>
            <p:ph type="subTitle" idx="1"/>
          </p:nvPr>
        </p:nvSpPr>
        <p:spPr>
          <a:xfrm>
            <a:off x="3992034" y="3635229"/>
            <a:ext cx="5943599" cy="746640"/>
          </a:xfrm>
        </p:spPr>
        <p:txBody>
          <a:bodyPr vert="horz" lIns="91440" tIns="45720" rIns="91440" bIns="45720" rtlCol="0" anchor="t">
            <a:normAutofit fontScale="92500" lnSpcReduction="20000"/>
          </a:bodyPr>
          <a:lstStyle/>
          <a:p>
            <a:pPr algn="ctr"/>
            <a:endParaRPr lang="en-US"/>
          </a:p>
          <a:p>
            <a:r>
              <a:rPr lang="en-US">
                <a:ea typeface="Calibri"/>
                <a:cs typeface="Calibri"/>
              </a:rPr>
              <a:t>Part 5</a:t>
            </a:r>
            <a:endParaRPr lang="en-US"/>
          </a:p>
        </p:txBody>
      </p:sp>
      <p:cxnSp>
        <p:nvCxnSpPr>
          <p:cNvPr id="10" name="Straight Connector 9">
            <a:extLst>
              <a:ext uri="{FF2B5EF4-FFF2-40B4-BE49-F238E27FC236}">
                <a16:creationId xmlns:a16="http://schemas.microsoft.com/office/drawing/2014/main" id="{F37ABF8F-2936-429C-ACD7-A6BD50E44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58" y="3469192"/>
            <a:ext cx="0" cy="131078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5" descr="Logo&#10;&#10;Description automatically generated">
            <a:extLst>
              <a:ext uri="{FF2B5EF4-FFF2-40B4-BE49-F238E27FC236}">
                <a16:creationId xmlns:a16="http://schemas.microsoft.com/office/drawing/2014/main" id="{ACFA9490-E8EC-FAC4-9103-0272DA8A345E}"/>
              </a:ext>
            </a:extLst>
          </p:cNvPr>
          <p:cNvPicPr>
            <a:picLocks noChangeAspect="1"/>
          </p:cNvPicPr>
          <p:nvPr/>
        </p:nvPicPr>
        <p:blipFill>
          <a:blip r:embed="rId5"/>
          <a:stretch>
            <a:fillRect/>
          </a:stretch>
        </p:blipFill>
        <p:spPr>
          <a:xfrm>
            <a:off x="6354233" y="3555936"/>
            <a:ext cx="3452283" cy="910293"/>
          </a:xfrm>
          <a:prstGeom prst="rect">
            <a:avLst/>
          </a:prstGeom>
        </p:spPr>
      </p:pic>
      <p:pic>
        <p:nvPicPr>
          <p:cNvPr id="11" name="Audio 10">
            <a:hlinkClick r:id="" action="ppaction://media"/>
            <a:extLst>
              <a:ext uri="{FF2B5EF4-FFF2-40B4-BE49-F238E27FC236}">
                <a16:creationId xmlns:a16="http://schemas.microsoft.com/office/drawing/2014/main" id="{A24D05FC-5B0E-DCCF-57A2-8FD1FC7A3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3915915"/>
      </p:ext>
    </p:extLst>
  </p:cSld>
  <p:clrMapOvr>
    <a:masterClrMapping/>
  </p:clrMapOvr>
  <mc:AlternateContent xmlns:mc="http://schemas.openxmlformats.org/markup-compatibility/2006" xmlns:p14="http://schemas.microsoft.com/office/powerpoint/2010/main">
    <mc:Choice Requires="p14">
      <p:transition spd="slow" p14:dur="2000" advTm="6592"/>
    </mc:Choice>
    <mc:Fallback xmlns="">
      <p:transition spd="slow" advTm="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8FD0-10F8-9630-FDE4-D02C7A273159}"/>
              </a:ext>
            </a:extLst>
          </p:cNvPr>
          <p:cNvSpPr>
            <a:spLocks noGrp="1"/>
          </p:cNvSpPr>
          <p:nvPr>
            <p:ph type="title"/>
          </p:nvPr>
        </p:nvSpPr>
        <p:spPr>
          <a:xfrm>
            <a:off x="460405" y="-1415228"/>
            <a:ext cx="9987054" cy="3696418"/>
          </a:xfrm>
        </p:spPr>
        <p:txBody>
          <a:bodyPr anchor="b">
            <a:normAutofit/>
          </a:bodyPr>
          <a:lstStyle/>
          <a:p>
            <a:r>
              <a:rPr lang="en-US" sz="4100"/>
              <a:t>Benefits of using the proficiency scale for assessment</a:t>
            </a:r>
            <a:endParaRPr lang="en-US"/>
          </a:p>
        </p:txBody>
      </p:sp>
      <p:sp>
        <p:nvSpPr>
          <p:cNvPr id="3" name="Subtitle 2">
            <a:extLst>
              <a:ext uri="{FF2B5EF4-FFF2-40B4-BE49-F238E27FC236}">
                <a16:creationId xmlns:a16="http://schemas.microsoft.com/office/drawing/2014/main" id="{196EF318-E61C-1C8C-BA4D-A183447A1AE3}"/>
              </a:ext>
            </a:extLst>
          </p:cNvPr>
          <p:cNvSpPr>
            <a:spLocks noGrp="1"/>
          </p:cNvSpPr>
          <p:nvPr>
            <p:ph type="body" idx="1"/>
          </p:nvPr>
        </p:nvSpPr>
        <p:spPr>
          <a:xfrm>
            <a:off x="223870" y="2015639"/>
            <a:ext cx="11374037" cy="3795199"/>
          </a:xfrm>
        </p:spPr>
        <p:txBody>
          <a:bodyPr vert="horz" lIns="91440" tIns="45720" rIns="91440" bIns="45720" rtlCol="0" anchor="t">
            <a:normAutofit/>
          </a:bodyPr>
          <a:lstStyle/>
          <a:p>
            <a:endParaRPr lang="en-US"/>
          </a:p>
          <a:p>
            <a:pPr marL="342900" indent="-342900">
              <a:buChar char="•"/>
            </a:pPr>
            <a:r>
              <a:rPr lang="en-US">
                <a:ea typeface="+mn-lt"/>
                <a:cs typeface="+mn-lt"/>
              </a:rPr>
              <a:t>Clearly identified learning standards/goals- an explicit description of what a learner should </a:t>
            </a:r>
            <a:r>
              <a:rPr lang="en-US" i="1">
                <a:ea typeface="+mn-lt"/>
                <a:cs typeface="+mn-lt"/>
              </a:rPr>
              <a:t>Know, Understand,</a:t>
            </a:r>
            <a:r>
              <a:rPr lang="en-US">
                <a:ea typeface="+mn-lt"/>
                <a:cs typeface="+mn-lt"/>
              </a:rPr>
              <a:t> and be able to </a:t>
            </a:r>
            <a:r>
              <a:rPr lang="en-US" i="1">
                <a:ea typeface="+mn-lt"/>
                <a:cs typeface="+mn-lt"/>
              </a:rPr>
              <a:t>Do</a:t>
            </a:r>
            <a:r>
              <a:rPr lang="en-US">
                <a:ea typeface="+mn-lt"/>
                <a:cs typeface="+mn-lt"/>
              </a:rPr>
              <a:t> as a result of learning</a:t>
            </a:r>
          </a:p>
          <a:p>
            <a:pPr marL="342900" indent="-342900">
              <a:buChar char="•"/>
            </a:pPr>
            <a:r>
              <a:rPr lang="en-US">
                <a:ea typeface="+mn-lt"/>
                <a:cs typeface="+mn-lt"/>
              </a:rPr>
              <a:t>Clearly identified success criteria in relation to the learning standard/goal</a:t>
            </a:r>
          </a:p>
          <a:p>
            <a:pPr marL="342900" indent="-342900">
              <a:buChar char="•"/>
            </a:pPr>
            <a:r>
              <a:rPr lang="en-US">
                <a:ea typeface="+mn-lt"/>
                <a:cs typeface="+mn-lt"/>
              </a:rPr>
              <a:t>Is flexible, adaptable and inclusive of all students and supports personalized learning</a:t>
            </a:r>
            <a:endParaRPr lang="en-US"/>
          </a:p>
          <a:p>
            <a:pPr marL="342900" indent="-342900">
              <a:buChar char="•"/>
            </a:pPr>
            <a:r>
              <a:rPr lang="en-US">
                <a:ea typeface="+mn-lt"/>
                <a:cs typeface="+mn-lt"/>
              </a:rPr>
              <a:t>Learning is ongoing and descriptive feedback is provided to guide growth and improvement</a:t>
            </a:r>
          </a:p>
          <a:p>
            <a:pPr marL="342900" indent="-342900">
              <a:buChar char="•"/>
            </a:pPr>
            <a:r>
              <a:rPr lang="en-US">
                <a:ea typeface="+mn-lt"/>
                <a:cs typeface="+mn-lt"/>
              </a:rPr>
              <a:t>Supports lifelong learning by shifting the focus from marks to learning which increases motivation and engagement and develops independence and self-efficacy</a:t>
            </a:r>
            <a:endParaRPr lang="en-US"/>
          </a:p>
          <a:p>
            <a:endParaRPr lang="en-US"/>
          </a:p>
          <a:p>
            <a:endParaRPr lang="en-US"/>
          </a:p>
          <a:p>
            <a:pPr marL="342900" indent="-342900">
              <a:buChar char="•"/>
            </a:pPr>
            <a:endParaRPr lang="en-US"/>
          </a:p>
          <a:p>
            <a:endParaRPr lang="en-US"/>
          </a:p>
        </p:txBody>
      </p:sp>
      <p:pic>
        <p:nvPicPr>
          <p:cNvPr id="8" name="Audio 7">
            <a:hlinkClick r:id="" action="ppaction://media"/>
            <a:extLst>
              <a:ext uri="{FF2B5EF4-FFF2-40B4-BE49-F238E27FC236}">
                <a16:creationId xmlns:a16="http://schemas.microsoft.com/office/drawing/2014/main" id="{1EA47871-6F36-D750-C406-889D451F99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93726654"/>
      </p:ext>
    </p:extLst>
  </p:cSld>
  <p:clrMapOvr>
    <a:masterClrMapping/>
  </p:clrMapOvr>
  <mc:AlternateContent xmlns:mc="http://schemas.openxmlformats.org/markup-compatibility/2006" xmlns:p14="http://schemas.microsoft.com/office/powerpoint/2010/main">
    <mc:Choice Requires="p14">
      <p:transition spd="slow" p14:dur="2000" advTm="123648"/>
    </mc:Choice>
    <mc:Fallback xmlns="">
      <p:transition spd="slow" advTm="12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3CC0-10B2-DA9D-BA75-2695F455A338}"/>
              </a:ext>
            </a:extLst>
          </p:cNvPr>
          <p:cNvSpPr>
            <a:spLocks noGrp="1"/>
          </p:cNvSpPr>
          <p:nvPr>
            <p:ph type="title"/>
          </p:nvPr>
        </p:nvSpPr>
        <p:spPr>
          <a:xfrm>
            <a:off x="94625" y="-164601"/>
            <a:ext cx="10427840" cy="1086056"/>
          </a:xfrm>
        </p:spPr>
        <p:txBody>
          <a:bodyPr/>
          <a:lstStyle/>
          <a:p>
            <a:r>
              <a:rPr lang="en-US"/>
              <a:t>Every student has a place on the scale</a:t>
            </a:r>
          </a:p>
        </p:txBody>
      </p:sp>
      <p:sp>
        <p:nvSpPr>
          <p:cNvPr id="3" name="Content Placeholder 2">
            <a:extLst>
              <a:ext uri="{FF2B5EF4-FFF2-40B4-BE49-F238E27FC236}">
                <a16:creationId xmlns:a16="http://schemas.microsoft.com/office/drawing/2014/main" id="{C039CB74-D97C-1692-7C7A-B278A3A14D93}"/>
              </a:ext>
            </a:extLst>
          </p:cNvPr>
          <p:cNvSpPr>
            <a:spLocks noGrp="1"/>
          </p:cNvSpPr>
          <p:nvPr>
            <p:ph idx="1"/>
          </p:nvPr>
        </p:nvSpPr>
        <p:spPr>
          <a:xfrm>
            <a:off x="551208" y="1164642"/>
            <a:ext cx="11246951" cy="3903298"/>
          </a:xfrm>
        </p:spPr>
        <p:txBody>
          <a:bodyPr vert="horz" lIns="91440" tIns="45720" rIns="91440" bIns="45720" rtlCol="0" anchor="t">
            <a:noAutofit/>
          </a:bodyPr>
          <a:lstStyle/>
          <a:p>
            <a:r>
              <a:rPr lang="en-US" sz="1600"/>
              <a:t>Every student comes into each learning situation with their own histories, lived experiences, background knowledge, assets, skills, fluencies, and interests.</a:t>
            </a:r>
            <a:endParaRPr lang="en-US" sz="1600">
              <a:highlight>
                <a:srgbClr val="FFFF00"/>
              </a:highlight>
            </a:endParaRPr>
          </a:p>
          <a:p>
            <a:r>
              <a:rPr lang="en-US" sz="1600"/>
              <a:t>Each student has their own entry point into the proficiency scale. </a:t>
            </a:r>
          </a:p>
          <a:p>
            <a:r>
              <a:rPr lang="en-US" sz="1600"/>
              <a:t>Each proficiency level has value, and clearly defined criteria.  It is not a deficit if students are entering at the Emerging or Developing level.  This just defines the specific criteria that they are learning, practicing and developing for that learning standard/goal. Our goal is to support students to work their way towards proficiency by developing the criteria based on what level they are on the scale and demonstrating growth over time. </a:t>
            </a:r>
          </a:p>
          <a:p>
            <a:r>
              <a:rPr lang="en-US" sz="1600"/>
              <a:t>Not all students necessarily begin at the Emerging or Developing levels, some may already be Proficient and thus being challenged at the Extending level.</a:t>
            </a:r>
          </a:p>
          <a:p>
            <a:r>
              <a:rPr lang="en-US" sz="1600">
                <a:ea typeface="+mn-lt"/>
                <a:cs typeface="+mn-lt"/>
              </a:rPr>
              <a:t>Students' progress at different paces.  Some students may not achieve Proficiency by the end of the year. It is however important to identify and acknowledge the learning and growth that has occurred during the course/term/year</a:t>
            </a:r>
          </a:p>
          <a:p>
            <a:r>
              <a:rPr lang="en-US" sz="1600"/>
              <a:t>Students may reach Proficiency at any point during the course/term/year depending on their individual progress; if a student enters a learning experience as Proficient or achieves proficiency during the school year, the goal becomes to further enhance their learning and have them focus on the Extending criteria.</a:t>
            </a:r>
          </a:p>
        </p:txBody>
      </p:sp>
      <p:pic>
        <p:nvPicPr>
          <p:cNvPr id="4" name="Audio 3">
            <a:hlinkClick r:id="" action="ppaction://media"/>
            <a:extLst>
              <a:ext uri="{FF2B5EF4-FFF2-40B4-BE49-F238E27FC236}">
                <a16:creationId xmlns:a16="http://schemas.microsoft.com/office/drawing/2014/main" id="{8F1D6595-32A1-130D-0B8D-CD30CC580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5601064"/>
      </p:ext>
    </p:extLst>
  </p:cSld>
  <p:clrMapOvr>
    <a:masterClrMapping/>
  </p:clrMapOvr>
  <mc:AlternateContent xmlns:mc="http://schemas.openxmlformats.org/markup-compatibility/2006" xmlns:p14="http://schemas.microsoft.com/office/powerpoint/2010/main">
    <mc:Choice Requires="p14">
      <p:transition spd="slow" p14:dur="2000" advTm="65002"/>
    </mc:Choice>
    <mc:Fallback xmlns="">
      <p:transition spd="slow" advTm="6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23" name="Picture 40" descr="Picture 40"/>
          <p:cNvPicPr>
            <a:picLocks noChangeAspect="1"/>
          </p:cNvPicPr>
          <p:nvPr/>
        </p:nvPicPr>
        <p:blipFill>
          <a:blip r:embed="rId6"/>
          <a:stretch>
            <a:fillRect/>
          </a:stretch>
        </p:blipFill>
        <p:spPr>
          <a:xfrm>
            <a:off x="1176204" y="-1601950"/>
            <a:ext cx="9584043" cy="9584043"/>
          </a:xfrm>
          <a:prstGeom prst="rect">
            <a:avLst/>
          </a:prstGeom>
          <a:ln w="12700">
            <a:miter lim="400000"/>
          </a:ln>
        </p:spPr>
      </p:pic>
      <p:sp>
        <p:nvSpPr>
          <p:cNvPr id="724" name="Create Proficiency Scales"/>
          <p:cNvSpPr txBox="1"/>
          <p:nvPr/>
        </p:nvSpPr>
        <p:spPr>
          <a:xfrm>
            <a:off x="8527298" y="1234820"/>
            <a:ext cx="2604208" cy="289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4800">
                <a:solidFill>
                  <a:srgbClr val="FFFFFF"/>
                </a:solidFill>
                <a:latin typeface="Avenir Book"/>
                <a:ea typeface="Avenir Book"/>
                <a:cs typeface="Avenir Book"/>
                <a:sym typeface="Avenir Book"/>
              </a:defRPr>
            </a:lvl1pPr>
          </a:lstStyle>
          <a:p>
            <a:r>
              <a:rPr lang="en-US" sz="1500" b="1">
                <a:solidFill>
                  <a:schemeClr val="tx2">
                    <a:lumMod val="40000"/>
                    <a:lumOff val="60000"/>
                  </a:schemeClr>
                </a:solidFill>
                <a:latin typeface="Trade Gothic Next Cond"/>
              </a:rPr>
              <a:t>/</a:t>
            </a:r>
            <a:r>
              <a:rPr lang="en-US" sz="1550" b="1">
                <a:solidFill>
                  <a:schemeClr val="tx2">
                    <a:lumMod val="40000"/>
                    <a:lumOff val="60000"/>
                  </a:schemeClr>
                </a:solidFill>
                <a:latin typeface="Trade Gothic Next Cond"/>
              </a:rPr>
              <a:t>CREATE PROFICIENCY SCALES</a:t>
            </a:r>
            <a:endParaRPr lang="en-US" sz="1550">
              <a:solidFill>
                <a:schemeClr val="tx2">
                  <a:lumMod val="40000"/>
                  <a:lumOff val="60000"/>
                </a:schemeClr>
              </a:solidFill>
            </a:endParaRPr>
          </a:p>
        </p:txBody>
      </p:sp>
      <p:sp>
        <p:nvSpPr>
          <p:cNvPr id="2" name="TextBox 1">
            <a:extLst>
              <a:ext uri="{FF2B5EF4-FFF2-40B4-BE49-F238E27FC236}">
                <a16:creationId xmlns:a16="http://schemas.microsoft.com/office/drawing/2014/main" id="{7402B890-F33B-4C36-993E-205B1DB3106F}"/>
              </a:ext>
            </a:extLst>
          </p:cNvPr>
          <p:cNvSpPr txBox="1"/>
          <p:nvPr/>
        </p:nvSpPr>
        <p:spPr>
          <a:xfrm>
            <a:off x="3312935" y="1847197"/>
            <a:ext cx="1371600"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r>
              <a:rPr lang="en-US" sz="1400" b="1">
                <a:solidFill>
                  <a:schemeClr val="tx2">
                    <a:lumMod val="40000"/>
                    <a:lumOff val="60000"/>
                  </a:schemeClr>
                </a:solidFill>
                <a:latin typeface="Trade Gothic Next Cond"/>
              </a:rPr>
              <a:t>&amp; REPORTING</a:t>
            </a:r>
          </a:p>
        </p:txBody>
      </p:sp>
      <p:pic>
        <p:nvPicPr>
          <p:cNvPr id="4" name="Image" descr="Image">
            <a:extLst>
              <a:ext uri="{FF2B5EF4-FFF2-40B4-BE49-F238E27FC236}">
                <a16:creationId xmlns:a16="http://schemas.microsoft.com/office/drawing/2014/main" id="{7BBD6F00-C644-8A44-0929-5C0FF4884EE4}"/>
              </a:ext>
            </a:extLst>
          </p:cNvPr>
          <p:cNvPicPr>
            <a:picLocks noChangeAspect="1"/>
          </p:cNvPicPr>
          <p:nvPr/>
        </p:nvPicPr>
        <p:blipFill>
          <a:blip r:embed="rId7"/>
          <a:srcRect l="3010" t="4383" r="2841" b="5997"/>
          <a:stretch>
            <a:fillRect/>
          </a:stretch>
        </p:blipFill>
        <p:spPr>
          <a:xfrm>
            <a:off x="5402405" y="377198"/>
            <a:ext cx="1288853" cy="1229057"/>
          </a:xfrm>
          <a:custGeom>
            <a:avLst/>
            <a:gdLst/>
            <a:ahLst/>
            <a:cxnLst>
              <a:cxn ang="0">
                <a:pos x="wd2" y="hd2"/>
              </a:cxn>
              <a:cxn ang="5400000">
                <a:pos x="wd2" y="hd2"/>
              </a:cxn>
              <a:cxn ang="10800000">
                <a:pos x="wd2" y="hd2"/>
              </a:cxn>
              <a:cxn ang="16200000">
                <a:pos x="wd2" y="hd2"/>
              </a:cxn>
            </a:cxnLst>
            <a:rect l="0" t="0" r="r" b="b"/>
            <a:pathLst>
              <a:path w="21591" h="21569" extrusionOk="0">
                <a:moveTo>
                  <a:pt x="10702" y="0"/>
                </a:moveTo>
                <a:cubicBezTo>
                  <a:pt x="10184" y="6"/>
                  <a:pt x="9665" y="84"/>
                  <a:pt x="9160" y="242"/>
                </a:cubicBezTo>
                <a:cubicBezTo>
                  <a:pt x="8879" y="330"/>
                  <a:pt x="8709" y="356"/>
                  <a:pt x="8614" y="325"/>
                </a:cubicBezTo>
                <a:cubicBezTo>
                  <a:pt x="8225" y="496"/>
                  <a:pt x="7841" y="705"/>
                  <a:pt x="7467" y="963"/>
                </a:cubicBezTo>
                <a:cubicBezTo>
                  <a:pt x="5244" y="2499"/>
                  <a:pt x="4211" y="5302"/>
                  <a:pt x="4866" y="8014"/>
                </a:cubicBezTo>
                <a:cubicBezTo>
                  <a:pt x="4965" y="8425"/>
                  <a:pt x="4972" y="8516"/>
                  <a:pt x="4910" y="8579"/>
                </a:cubicBezTo>
                <a:cubicBezTo>
                  <a:pt x="4868" y="8621"/>
                  <a:pt x="4559" y="8753"/>
                  <a:pt x="4224" y="8872"/>
                </a:cubicBezTo>
                <a:cubicBezTo>
                  <a:pt x="3620" y="9087"/>
                  <a:pt x="3156" y="9309"/>
                  <a:pt x="2732" y="9589"/>
                </a:cubicBezTo>
                <a:cubicBezTo>
                  <a:pt x="2674" y="9701"/>
                  <a:pt x="2507" y="9874"/>
                  <a:pt x="2230" y="10103"/>
                </a:cubicBezTo>
                <a:cubicBezTo>
                  <a:pt x="1244" y="10920"/>
                  <a:pt x="432" y="12269"/>
                  <a:pt x="140" y="13576"/>
                </a:cubicBezTo>
                <a:cubicBezTo>
                  <a:pt x="46" y="13994"/>
                  <a:pt x="0" y="14578"/>
                  <a:pt x="0" y="15155"/>
                </a:cubicBezTo>
                <a:cubicBezTo>
                  <a:pt x="0" y="15733"/>
                  <a:pt x="48" y="16303"/>
                  <a:pt x="141" y="16692"/>
                </a:cubicBezTo>
                <a:cubicBezTo>
                  <a:pt x="569" y="18467"/>
                  <a:pt x="1769" y="20038"/>
                  <a:pt x="3314" y="20840"/>
                </a:cubicBezTo>
                <a:cubicBezTo>
                  <a:pt x="4194" y="21297"/>
                  <a:pt x="5197" y="21570"/>
                  <a:pt x="5994" y="21570"/>
                </a:cubicBezTo>
                <a:cubicBezTo>
                  <a:pt x="7377" y="21570"/>
                  <a:pt x="9054" y="20840"/>
                  <a:pt x="10128" y="19773"/>
                </a:cubicBezTo>
                <a:lnTo>
                  <a:pt x="10791" y="19112"/>
                </a:lnTo>
                <a:lnTo>
                  <a:pt x="11224" y="19575"/>
                </a:lnTo>
                <a:cubicBezTo>
                  <a:pt x="11818" y="20214"/>
                  <a:pt x="12727" y="20818"/>
                  <a:pt x="13576" y="21138"/>
                </a:cubicBezTo>
                <a:cubicBezTo>
                  <a:pt x="14507" y="21488"/>
                  <a:pt x="16131" y="21576"/>
                  <a:pt x="17078" y="21326"/>
                </a:cubicBezTo>
                <a:cubicBezTo>
                  <a:pt x="18531" y="20944"/>
                  <a:pt x="19794" y="20010"/>
                  <a:pt x="20583" y="18737"/>
                </a:cubicBezTo>
                <a:cubicBezTo>
                  <a:pt x="21273" y="17623"/>
                  <a:pt x="21585" y="16527"/>
                  <a:pt x="21591" y="15197"/>
                </a:cubicBezTo>
                <a:cubicBezTo>
                  <a:pt x="21600" y="13314"/>
                  <a:pt x="21065" y="11903"/>
                  <a:pt x="19853" y="10611"/>
                </a:cubicBezTo>
                <a:cubicBezTo>
                  <a:pt x="19147" y="9857"/>
                  <a:pt x="17952" y="9112"/>
                  <a:pt x="17216" y="8967"/>
                </a:cubicBezTo>
                <a:cubicBezTo>
                  <a:pt x="16745" y="8874"/>
                  <a:pt x="16634" y="8700"/>
                  <a:pt x="16773" y="8282"/>
                </a:cubicBezTo>
                <a:cubicBezTo>
                  <a:pt x="17159" y="7122"/>
                  <a:pt x="16898" y="5002"/>
                  <a:pt x="16182" y="3477"/>
                </a:cubicBezTo>
                <a:cubicBezTo>
                  <a:pt x="15168" y="1318"/>
                  <a:pt x="12944" y="-24"/>
                  <a:pt x="10702" y="0"/>
                </a:cubicBezTo>
                <a:close/>
              </a:path>
            </a:pathLst>
          </a:custGeom>
          <a:ln w="12700">
            <a:miter lim="400000"/>
          </a:ln>
        </p:spPr>
      </p:pic>
      <p:pic>
        <p:nvPicPr>
          <p:cNvPr id="5" name="Picture 5" descr="Shape&#10;&#10;Description automatically generated">
            <a:extLst>
              <a:ext uri="{FF2B5EF4-FFF2-40B4-BE49-F238E27FC236}">
                <a16:creationId xmlns:a16="http://schemas.microsoft.com/office/drawing/2014/main" id="{A6764A90-89BD-52E6-521D-B54877137021}"/>
              </a:ext>
            </a:extLst>
          </p:cNvPr>
          <p:cNvPicPr>
            <a:picLocks noChangeAspect="1"/>
          </p:cNvPicPr>
          <p:nvPr/>
        </p:nvPicPr>
        <p:blipFill>
          <a:blip r:embed="rId8"/>
          <a:stretch>
            <a:fillRect/>
          </a:stretch>
        </p:blipFill>
        <p:spPr>
          <a:xfrm>
            <a:off x="9207796" y="1513863"/>
            <a:ext cx="2743200" cy="1225296"/>
          </a:xfrm>
          <a:prstGeom prst="rect">
            <a:avLst/>
          </a:prstGeom>
        </p:spPr>
      </p:pic>
      <p:pic>
        <p:nvPicPr>
          <p:cNvPr id="10" name="Audio 9">
            <a:hlinkClick r:id="" action="ppaction://media"/>
            <a:extLst>
              <a:ext uri="{FF2B5EF4-FFF2-40B4-BE49-F238E27FC236}">
                <a16:creationId xmlns:a16="http://schemas.microsoft.com/office/drawing/2014/main" id="{C5C370E3-8DA2-1C6C-0AEC-073D50CA471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99425335"/>
      </p:ext>
    </p:extLst>
  </p:cSld>
  <p:clrMapOvr>
    <a:masterClrMapping/>
  </p:clrMapOvr>
  <p:transition spd="med" advTm="24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8" name="Rounded Rectangle">
            <a:extLst>
              <a:ext uri="{FF2B5EF4-FFF2-40B4-BE49-F238E27FC236}">
                <a16:creationId xmlns:a16="http://schemas.microsoft.com/office/drawing/2014/main" id="{6DA7ED25-B2C7-8D60-D2CA-0B9327515D65}"/>
              </a:ext>
            </a:extLst>
          </p:cNvPr>
          <p:cNvSpPr/>
          <p:nvPr/>
        </p:nvSpPr>
        <p:spPr>
          <a:xfrm>
            <a:off x="1016000" y="2251960"/>
            <a:ext cx="9701161" cy="3857115"/>
          </a:xfrm>
          <a:prstGeom prst="roundRect">
            <a:avLst>
              <a:gd name="adj" fmla="val 8717"/>
            </a:avLst>
          </a:prstGeom>
          <a:solidFill>
            <a:schemeClr val="accent3">
              <a:lumMod val="5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 name="Emerging">
            <a:extLst>
              <a:ext uri="{FF2B5EF4-FFF2-40B4-BE49-F238E27FC236}">
                <a16:creationId xmlns:a16="http://schemas.microsoft.com/office/drawing/2014/main" id="{FBA80B0A-E34B-C144-D259-EE7C76BA9D21}"/>
              </a:ext>
            </a:extLst>
          </p:cNvPr>
          <p:cNvSpPr txBox="1"/>
          <p:nvPr/>
        </p:nvSpPr>
        <p:spPr>
          <a:xfrm>
            <a:off x="1359013" y="1511509"/>
            <a:ext cx="1591781"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Emerging</a:t>
            </a:r>
            <a:endParaRPr lang="en-US" sz="2800">
              <a:solidFill>
                <a:schemeClr val="tx2"/>
              </a:solidFill>
            </a:endParaRPr>
          </a:p>
        </p:txBody>
      </p:sp>
      <p:sp>
        <p:nvSpPr>
          <p:cNvPr id="16" name="Developing">
            <a:extLst>
              <a:ext uri="{FF2B5EF4-FFF2-40B4-BE49-F238E27FC236}">
                <a16:creationId xmlns:a16="http://schemas.microsoft.com/office/drawing/2014/main" id="{8BC6B486-FB9E-9DB6-A877-590E06C35349}"/>
              </a:ext>
            </a:extLst>
          </p:cNvPr>
          <p:cNvSpPr txBox="1"/>
          <p:nvPr/>
        </p:nvSpPr>
        <p:spPr>
          <a:xfrm>
            <a:off x="3702820" y="1511509"/>
            <a:ext cx="1853071"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Developing</a:t>
            </a:r>
            <a:endParaRPr lang="en-US" sz="2800">
              <a:solidFill>
                <a:schemeClr val="tx2"/>
              </a:solidFill>
            </a:endParaRPr>
          </a:p>
        </p:txBody>
      </p:sp>
      <p:sp>
        <p:nvSpPr>
          <p:cNvPr id="18" name="Proficient">
            <a:extLst>
              <a:ext uri="{FF2B5EF4-FFF2-40B4-BE49-F238E27FC236}">
                <a16:creationId xmlns:a16="http://schemas.microsoft.com/office/drawing/2014/main" id="{49F7E0A8-9E2A-9CC9-AF63-0263A41FC6B4}"/>
              </a:ext>
            </a:extLst>
          </p:cNvPr>
          <p:cNvSpPr txBox="1"/>
          <p:nvPr/>
        </p:nvSpPr>
        <p:spPr>
          <a:xfrm>
            <a:off x="6295980" y="1511509"/>
            <a:ext cx="1550104"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lang="en-US" sz="2800">
                <a:solidFill>
                  <a:schemeClr val="tx2"/>
                </a:solidFill>
              </a:rPr>
              <a:t>Proficient</a:t>
            </a:r>
            <a:endParaRPr lang="en-US" sz="2800">
              <a:solidFill>
                <a:schemeClr val="bg2"/>
              </a:solidFill>
            </a:endParaRPr>
          </a:p>
        </p:txBody>
      </p:sp>
      <p:sp>
        <p:nvSpPr>
          <p:cNvPr id="20" name="Extending">
            <a:extLst>
              <a:ext uri="{FF2B5EF4-FFF2-40B4-BE49-F238E27FC236}">
                <a16:creationId xmlns:a16="http://schemas.microsoft.com/office/drawing/2014/main" id="{315AE405-562D-6016-EF3A-518940BD17B3}"/>
              </a:ext>
            </a:extLst>
          </p:cNvPr>
          <p:cNvSpPr txBox="1"/>
          <p:nvPr/>
        </p:nvSpPr>
        <p:spPr>
          <a:xfrm>
            <a:off x="8605228" y="1511509"/>
            <a:ext cx="1651093"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Extending</a:t>
            </a:r>
            <a:endParaRPr lang="en-US" sz="2800">
              <a:solidFill>
                <a:schemeClr val="tx2"/>
              </a:solidFill>
            </a:endParaRPr>
          </a:p>
        </p:txBody>
      </p:sp>
      <p:sp>
        <p:nvSpPr>
          <p:cNvPr id="32" name="TextBox 31">
            <a:extLst>
              <a:ext uri="{FF2B5EF4-FFF2-40B4-BE49-F238E27FC236}">
                <a16:creationId xmlns:a16="http://schemas.microsoft.com/office/drawing/2014/main" id="{93F6E510-493A-A01F-8868-0168BE540EC8}"/>
              </a:ext>
            </a:extLst>
          </p:cNvPr>
          <p:cNvSpPr txBox="1"/>
          <p:nvPr/>
        </p:nvSpPr>
        <p:spPr>
          <a:xfrm>
            <a:off x="166329" y="152767"/>
            <a:ext cx="831481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8" hangingPunct="0"/>
            <a:r>
              <a:rPr lang="en-US" sz="4400">
                <a:solidFill>
                  <a:schemeClr val="tx2"/>
                </a:solidFill>
                <a:latin typeface="Georgia Pro Light"/>
              </a:rPr>
              <a:t>Unpacking the Proficiency Scale</a:t>
            </a:r>
            <a:endParaRPr lang="en-US">
              <a:solidFill>
                <a:schemeClr val="tx2"/>
              </a:solidFill>
            </a:endParaRPr>
          </a:p>
        </p:txBody>
      </p:sp>
      <p:sp>
        <p:nvSpPr>
          <p:cNvPr id="40" name="Rounded Rectangle">
            <a:extLst>
              <a:ext uri="{FF2B5EF4-FFF2-40B4-BE49-F238E27FC236}">
                <a16:creationId xmlns:a16="http://schemas.microsoft.com/office/drawing/2014/main" id="{FFB0ACE3-A87B-DB59-2F0F-E46DAFD8B316}"/>
              </a:ext>
            </a:extLst>
          </p:cNvPr>
          <p:cNvSpPr/>
          <p:nvPr/>
        </p:nvSpPr>
        <p:spPr>
          <a:xfrm>
            <a:off x="1016000" y="2260154"/>
            <a:ext cx="7226710" cy="3848921"/>
          </a:xfrm>
          <a:prstGeom prst="roundRect">
            <a:avLst>
              <a:gd name="adj" fmla="val 8717"/>
            </a:avLst>
          </a:prstGeom>
          <a:solidFill>
            <a:schemeClr val="accent3">
              <a:lumMod val="75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0" name="Rounded Rectangle">
            <a:extLst>
              <a:ext uri="{FF2B5EF4-FFF2-40B4-BE49-F238E27FC236}">
                <a16:creationId xmlns:a16="http://schemas.microsoft.com/office/drawing/2014/main" id="{1F257DE8-4CD3-25CC-F615-87195C9AD379}"/>
              </a:ext>
            </a:extLst>
          </p:cNvPr>
          <p:cNvSpPr/>
          <p:nvPr/>
        </p:nvSpPr>
        <p:spPr>
          <a:xfrm>
            <a:off x="1081548" y="2260154"/>
            <a:ext cx="4760452" cy="3848921"/>
          </a:xfrm>
          <a:prstGeom prst="roundRect">
            <a:avLst>
              <a:gd name="adj" fmla="val 8717"/>
            </a:avLst>
          </a:prstGeom>
          <a:solidFill>
            <a:schemeClr val="accent1">
              <a:lumMod val="60000"/>
              <a:lumOff val="4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Rounded Rectangle">
            <a:extLst>
              <a:ext uri="{FF2B5EF4-FFF2-40B4-BE49-F238E27FC236}">
                <a16:creationId xmlns:a16="http://schemas.microsoft.com/office/drawing/2014/main" id="{58BB66AE-8CB6-A593-E411-0D630C442071}"/>
              </a:ext>
            </a:extLst>
          </p:cNvPr>
          <p:cNvSpPr/>
          <p:nvPr/>
        </p:nvSpPr>
        <p:spPr>
          <a:xfrm>
            <a:off x="1016000" y="2309315"/>
            <a:ext cx="2277807" cy="3799760"/>
          </a:xfrm>
          <a:prstGeom prst="roundRect">
            <a:avLst>
              <a:gd name="adj" fmla="val 14165"/>
            </a:avLst>
          </a:prstGeom>
          <a:solidFill>
            <a:schemeClr val="accent3">
              <a:lumMod val="40000"/>
              <a:lumOff val="6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9" name="Audio 8">
            <a:hlinkClick r:id="" action="ppaction://media"/>
            <a:extLst>
              <a:ext uri="{FF2B5EF4-FFF2-40B4-BE49-F238E27FC236}">
                <a16:creationId xmlns:a16="http://schemas.microsoft.com/office/drawing/2014/main" id="{CEF8BB57-7369-DAC6-3DB6-EE9EA49B0D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44154063"/>
      </p:ext>
    </p:extLst>
  </p:cSld>
  <p:clrMapOvr>
    <a:masterClrMapping/>
  </p:clrMapOvr>
  <mc:AlternateContent xmlns:mc="http://schemas.openxmlformats.org/markup-compatibility/2006" xmlns:p14="http://schemas.microsoft.com/office/powerpoint/2010/main">
    <mc:Choice Requires="p14">
      <p:transition spd="slow" p14:dur="2000" advTm="42546"/>
    </mc:Choice>
    <mc:Fallback xmlns="">
      <p:transition spd="slow" advTm="4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a:extLst>
              <a:ext uri="{FF2B5EF4-FFF2-40B4-BE49-F238E27FC236}">
                <a16:creationId xmlns:a16="http://schemas.microsoft.com/office/drawing/2014/main" id="{6DA7ED25-B2C7-8D60-D2CA-0B9327515D65}"/>
              </a:ext>
            </a:extLst>
          </p:cNvPr>
          <p:cNvSpPr/>
          <p:nvPr/>
        </p:nvSpPr>
        <p:spPr>
          <a:xfrm>
            <a:off x="1016000" y="2251960"/>
            <a:ext cx="9701161" cy="3857115"/>
          </a:xfrm>
          <a:prstGeom prst="roundRect">
            <a:avLst>
              <a:gd name="adj" fmla="val 8717"/>
            </a:avLst>
          </a:prstGeom>
          <a:solidFill>
            <a:schemeClr val="accent3">
              <a:lumMod val="5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 name="Emerging">
            <a:extLst>
              <a:ext uri="{FF2B5EF4-FFF2-40B4-BE49-F238E27FC236}">
                <a16:creationId xmlns:a16="http://schemas.microsoft.com/office/drawing/2014/main" id="{FBA80B0A-E34B-C144-D259-EE7C76BA9D21}"/>
              </a:ext>
            </a:extLst>
          </p:cNvPr>
          <p:cNvSpPr txBox="1"/>
          <p:nvPr/>
        </p:nvSpPr>
        <p:spPr>
          <a:xfrm>
            <a:off x="1359013" y="1511509"/>
            <a:ext cx="1591781"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Emerging</a:t>
            </a:r>
            <a:endParaRPr lang="en-US" sz="2800">
              <a:solidFill>
                <a:schemeClr val="tx2"/>
              </a:solidFill>
            </a:endParaRPr>
          </a:p>
        </p:txBody>
      </p:sp>
      <p:sp>
        <p:nvSpPr>
          <p:cNvPr id="16" name="Developing">
            <a:extLst>
              <a:ext uri="{FF2B5EF4-FFF2-40B4-BE49-F238E27FC236}">
                <a16:creationId xmlns:a16="http://schemas.microsoft.com/office/drawing/2014/main" id="{8BC6B486-FB9E-9DB6-A877-590E06C35349}"/>
              </a:ext>
            </a:extLst>
          </p:cNvPr>
          <p:cNvSpPr txBox="1"/>
          <p:nvPr/>
        </p:nvSpPr>
        <p:spPr>
          <a:xfrm>
            <a:off x="3702820" y="1511509"/>
            <a:ext cx="1853071"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Developing</a:t>
            </a:r>
            <a:endParaRPr lang="en-US" sz="2800">
              <a:solidFill>
                <a:schemeClr val="tx2"/>
              </a:solidFill>
            </a:endParaRPr>
          </a:p>
        </p:txBody>
      </p:sp>
      <p:sp>
        <p:nvSpPr>
          <p:cNvPr id="18" name="Proficient">
            <a:extLst>
              <a:ext uri="{FF2B5EF4-FFF2-40B4-BE49-F238E27FC236}">
                <a16:creationId xmlns:a16="http://schemas.microsoft.com/office/drawing/2014/main" id="{49F7E0A8-9E2A-9CC9-AF63-0263A41FC6B4}"/>
              </a:ext>
            </a:extLst>
          </p:cNvPr>
          <p:cNvSpPr txBox="1"/>
          <p:nvPr/>
        </p:nvSpPr>
        <p:spPr>
          <a:xfrm>
            <a:off x="6295980" y="1511509"/>
            <a:ext cx="1550104"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lang="en-US" sz="2800">
                <a:solidFill>
                  <a:schemeClr val="tx2"/>
                </a:solidFill>
              </a:rPr>
              <a:t>Proficient</a:t>
            </a:r>
            <a:endParaRPr lang="en-US" sz="2800">
              <a:solidFill>
                <a:schemeClr val="bg2"/>
              </a:solidFill>
            </a:endParaRPr>
          </a:p>
        </p:txBody>
      </p:sp>
      <p:sp>
        <p:nvSpPr>
          <p:cNvPr id="20" name="Extending">
            <a:extLst>
              <a:ext uri="{FF2B5EF4-FFF2-40B4-BE49-F238E27FC236}">
                <a16:creationId xmlns:a16="http://schemas.microsoft.com/office/drawing/2014/main" id="{315AE405-562D-6016-EF3A-518940BD17B3}"/>
              </a:ext>
            </a:extLst>
          </p:cNvPr>
          <p:cNvSpPr txBox="1"/>
          <p:nvPr/>
        </p:nvSpPr>
        <p:spPr>
          <a:xfrm>
            <a:off x="8605228" y="1511509"/>
            <a:ext cx="1651093" cy="482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defTabSz="821531">
              <a:tabLst>
                <a:tab pos="1651000" algn="l"/>
              </a:tabLst>
              <a:defRPr sz="5600">
                <a:solidFill>
                  <a:srgbClr val="2D2D2D"/>
                </a:solidFill>
                <a:latin typeface="Helvetica Neue Bold Condensed"/>
                <a:ea typeface="Helvetica Neue Bold Condensed"/>
                <a:cs typeface="Helvetica Neue Bold Condensed"/>
                <a:sym typeface="Helvetica Neue Bold Condensed"/>
              </a:defRPr>
            </a:lvl1pPr>
          </a:lstStyle>
          <a:p>
            <a:r>
              <a:rPr sz="2800">
                <a:solidFill>
                  <a:schemeClr val="tx2"/>
                </a:solidFill>
              </a:rPr>
              <a:t>Extending</a:t>
            </a:r>
            <a:endParaRPr lang="en-US" sz="2800">
              <a:solidFill>
                <a:schemeClr val="tx2"/>
              </a:solidFill>
            </a:endParaRPr>
          </a:p>
        </p:txBody>
      </p:sp>
      <p:sp>
        <p:nvSpPr>
          <p:cNvPr id="32" name="TextBox 31">
            <a:extLst>
              <a:ext uri="{FF2B5EF4-FFF2-40B4-BE49-F238E27FC236}">
                <a16:creationId xmlns:a16="http://schemas.microsoft.com/office/drawing/2014/main" id="{93F6E510-493A-A01F-8868-0168BE540EC8}"/>
              </a:ext>
            </a:extLst>
          </p:cNvPr>
          <p:cNvSpPr txBox="1"/>
          <p:nvPr/>
        </p:nvSpPr>
        <p:spPr>
          <a:xfrm>
            <a:off x="159464" y="318779"/>
            <a:ext cx="1009281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2438338" hangingPunct="0"/>
            <a:r>
              <a:rPr lang="en-US" sz="4400">
                <a:solidFill>
                  <a:schemeClr val="tx2"/>
                </a:solidFill>
                <a:latin typeface="Georgia Pro Light"/>
              </a:rPr>
              <a:t>Unpacking the Proficiency Scale</a:t>
            </a:r>
          </a:p>
          <a:p>
            <a:pPr defTabSz="2438338"/>
            <a:endParaRPr lang="en-US" sz="4400">
              <a:solidFill>
                <a:schemeClr val="tx2"/>
              </a:solidFill>
            </a:endParaRPr>
          </a:p>
        </p:txBody>
      </p:sp>
      <p:sp>
        <p:nvSpPr>
          <p:cNvPr id="40" name="Rounded Rectangle">
            <a:extLst>
              <a:ext uri="{FF2B5EF4-FFF2-40B4-BE49-F238E27FC236}">
                <a16:creationId xmlns:a16="http://schemas.microsoft.com/office/drawing/2014/main" id="{FFB0ACE3-A87B-DB59-2F0F-E46DAFD8B316}"/>
              </a:ext>
            </a:extLst>
          </p:cNvPr>
          <p:cNvSpPr/>
          <p:nvPr/>
        </p:nvSpPr>
        <p:spPr>
          <a:xfrm>
            <a:off x="1016000" y="2260154"/>
            <a:ext cx="7226710" cy="3848921"/>
          </a:xfrm>
          <a:prstGeom prst="roundRect">
            <a:avLst>
              <a:gd name="adj" fmla="val 8717"/>
            </a:avLst>
          </a:prstGeom>
          <a:solidFill>
            <a:schemeClr val="accent3">
              <a:lumMod val="75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0" name="Rounded Rectangle">
            <a:extLst>
              <a:ext uri="{FF2B5EF4-FFF2-40B4-BE49-F238E27FC236}">
                <a16:creationId xmlns:a16="http://schemas.microsoft.com/office/drawing/2014/main" id="{1F257DE8-4CD3-25CC-F615-87195C9AD379}"/>
              </a:ext>
            </a:extLst>
          </p:cNvPr>
          <p:cNvSpPr/>
          <p:nvPr/>
        </p:nvSpPr>
        <p:spPr>
          <a:xfrm>
            <a:off x="1081548" y="2260154"/>
            <a:ext cx="4760452" cy="3848921"/>
          </a:xfrm>
          <a:prstGeom prst="roundRect">
            <a:avLst>
              <a:gd name="adj" fmla="val 8717"/>
            </a:avLst>
          </a:prstGeom>
          <a:solidFill>
            <a:schemeClr val="accent1">
              <a:lumMod val="60000"/>
              <a:lumOff val="4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2" name="Rounded Rectangle">
            <a:extLst>
              <a:ext uri="{FF2B5EF4-FFF2-40B4-BE49-F238E27FC236}">
                <a16:creationId xmlns:a16="http://schemas.microsoft.com/office/drawing/2014/main" id="{58BB66AE-8CB6-A593-E411-0D630C442071}"/>
              </a:ext>
            </a:extLst>
          </p:cNvPr>
          <p:cNvSpPr/>
          <p:nvPr/>
        </p:nvSpPr>
        <p:spPr>
          <a:xfrm>
            <a:off x="1016000" y="2309315"/>
            <a:ext cx="2277807" cy="3799760"/>
          </a:xfrm>
          <a:prstGeom prst="roundRect">
            <a:avLst>
              <a:gd name="adj" fmla="val 14165"/>
            </a:avLst>
          </a:prstGeom>
          <a:solidFill>
            <a:schemeClr val="accent3">
              <a:lumMod val="40000"/>
              <a:lumOff val="60000"/>
            </a:schemeClr>
          </a:solidFill>
          <a:ln w="152400">
            <a:solidFill>
              <a:srgbClr val="FFFFFF"/>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 name="TextBox 2">
            <a:extLst>
              <a:ext uri="{FF2B5EF4-FFF2-40B4-BE49-F238E27FC236}">
                <a16:creationId xmlns:a16="http://schemas.microsoft.com/office/drawing/2014/main" id="{FAC00BF5-4FD4-54D3-5ACC-DD32784911DB}"/>
              </a:ext>
            </a:extLst>
          </p:cNvPr>
          <p:cNvSpPr txBox="1"/>
          <p:nvPr/>
        </p:nvSpPr>
        <p:spPr>
          <a:xfrm>
            <a:off x="1078023" y="3091655"/>
            <a:ext cx="2192227" cy="25494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2438338">
              <a:lnSpc>
                <a:spcPct val="100000"/>
              </a:lnSpc>
              <a:spcBef>
                <a:spcPts val="0"/>
              </a:spcBef>
              <a:spcAft>
                <a:spcPts val="0"/>
              </a:spcAft>
              <a:buNone/>
              <a:tabLst/>
            </a:pPr>
            <a:endParaRPr lang="en-US" sz="1500" b="0" i="0" u="none" strike="noStrike" cap="none" spc="0" normalizeH="0" baseline="0">
              <a:ln>
                <a:noFill/>
              </a:ln>
              <a:solidFill>
                <a:srgbClr val="EEEEEE"/>
              </a:solidFill>
              <a:effectLst/>
              <a:uFillTx/>
              <a:latin typeface="Avenir Next Condensed Medium"/>
            </a:endParaRPr>
          </a:p>
          <a:p>
            <a:pPr algn="ctr" defTabSz="2438338"/>
            <a:r>
              <a:rPr lang="en-US" sz="1500">
                <a:solidFill>
                  <a:srgbClr val="EEEEEE"/>
                </a:solidFill>
                <a:latin typeface="Avenir Next Condensed Medium"/>
              </a:rPr>
              <a:t>Student demonstrates an</a:t>
            </a:r>
          </a:p>
          <a:p>
            <a:pPr algn="ctr" defTabSz="2438338"/>
            <a:r>
              <a:rPr lang="en-US" sz="1500" b="1">
                <a:solidFill>
                  <a:srgbClr val="EEEEEE"/>
                </a:solidFill>
                <a:highlight>
                  <a:srgbClr val="808080"/>
                </a:highlight>
                <a:latin typeface="Avenir Next Condensed Medium"/>
              </a:rPr>
              <a:t>initial</a:t>
            </a:r>
            <a:endParaRPr lang="en-US" sz="1500">
              <a:solidFill>
                <a:srgbClr val="EEEEEE"/>
              </a:solidFill>
              <a:highlight>
                <a:srgbClr val="808080"/>
              </a:highlight>
              <a:latin typeface="Avenir Next Condensed Medium"/>
            </a:endParaRPr>
          </a:p>
          <a:p>
            <a:pPr algn="ctr" defTabSz="2438338"/>
            <a:r>
              <a:rPr lang="en-US" sz="1500">
                <a:solidFill>
                  <a:srgbClr val="EEEEEE"/>
                </a:solidFill>
                <a:latin typeface="Avenir Next Condensed Medium"/>
              </a:rPr>
              <a:t>understanding of </a:t>
            </a:r>
          </a:p>
          <a:p>
            <a:pPr algn="ctr" defTabSz="2438338"/>
            <a:r>
              <a:rPr lang="en-US" sz="1500">
                <a:solidFill>
                  <a:srgbClr val="EEEEEE"/>
                </a:solidFill>
                <a:latin typeface="Avenir Next Condensed Medium"/>
              </a:rPr>
              <a:t>the concepts and </a:t>
            </a:r>
          </a:p>
          <a:p>
            <a:pPr algn="ctr" defTabSz="2438338"/>
            <a:r>
              <a:rPr lang="en-US" sz="1500">
                <a:solidFill>
                  <a:srgbClr val="EEEEEE"/>
                </a:solidFill>
                <a:latin typeface="Avenir Next Condensed Medium"/>
              </a:rPr>
              <a:t>competencies relevant </a:t>
            </a:r>
          </a:p>
          <a:p>
            <a:pPr algn="ctr" defTabSz="2438338"/>
            <a:r>
              <a:rPr lang="en-US" sz="1500">
                <a:solidFill>
                  <a:srgbClr val="EEEEEE"/>
                </a:solidFill>
                <a:latin typeface="Avenir Next Condensed Medium"/>
              </a:rPr>
              <a:t>to the expected learning.</a:t>
            </a:r>
          </a:p>
          <a:p>
            <a:pPr defTabSz="2438338"/>
            <a:endParaRPr lang="en-US" sz="2400">
              <a:solidFill>
                <a:srgbClr val="5E5E5E"/>
              </a:solidFill>
            </a:endParaRPr>
          </a:p>
        </p:txBody>
      </p:sp>
      <p:sp>
        <p:nvSpPr>
          <p:cNvPr id="5" name="TextBox 4">
            <a:extLst>
              <a:ext uri="{FF2B5EF4-FFF2-40B4-BE49-F238E27FC236}">
                <a16:creationId xmlns:a16="http://schemas.microsoft.com/office/drawing/2014/main" id="{E88E441C-791F-C585-9885-E3DC9B338BAA}"/>
              </a:ext>
            </a:extLst>
          </p:cNvPr>
          <p:cNvSpPr txBox="1"/>
          <p:nvPr/>
        </p:nvSpPr>
        <p:spPr>
          <a:xfrm>
            <a:off x="3396128" y="3372360"/>
            <a:ext cx="2457450" cy="2087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2438338"/>
            <a:r>
              <a:rPr lang="en-US" sz="1500">
                <a:solidFill>
                  <a:srgbClr val="EEEEEE"/>
                </a:solidFill>
                <a:latin typeface="Avenir Next Condensed Medium"/>
              </a:rPr>
              <a:t>Student demonstrates </a:t>
            </a:r>
            <a:endParaRPr lang="en-US" sz="1500">
              <a:solidFill>
                <a:srgbClr val="5E5E5E"/>
              </a:solidFill>
              <a:latin typeface="Avenir Next Condensed Medium"/>
            </a:endParaRPr>
          </a:p>
          <a:p>
            <a:pPr algn="ctr" defTabSz="2438338"/>
            <a:r>
              <a:rPr lang="en-US" sz="1500">
                <a:solidFill>
                  <a:srgbClr val="EEEEEE"/>
                </a:solidFill>
                <a:latin typeface="Avenir Next Condensed Medium"/>
              </a:rPr>
              <a:t>a</a:t>
            </a:r>
            <a:endParaRPr lang="en-US" sz="1500">
              <a:solidFill>
                <a:srgbClr val="5E5E5E"/>
              </a:solidFill>
              <a:latin typeface="Avenir Next Condensed Medium"/>
              <a:ea typeface="+mn-lt"/>
              <a:cs typeface="+mn-lt"/>
            </a:endParaRPr>
          </a:p>
          <a:p>
            <a:pPr algn="ctr" defTabSz="2438338"/>
            <a:r>
              <a:rPr lang="en-US" sz="1500" b="1">
                <a:solidFill>
                  <a:srgbClr val="EEEEEE"/>
                </a:solidFill>
                <a:highlight>
                  <a:srgbClr val="808080"/>
                </a:highlight>
                <a:latin typeface="Avenir Next Condensed Medium"/>
                <a:ea typeface="+mn-lt"/>
                <a:cs typeface="+mn-lt"/>
              </a:rPr>
              <a:t>partial</a:t>
            </a:r>
            <a:r>
              <a:rPr lang="en-US" sz="1500">
                <a:solidFill>
                  <a:srgbClr val="EEEEEE"/>
                </a:solidFill>
                <a:highlight>
                  <a:srgbClr val="808080"/>
                </a:highlight>
                <a:latin typeface="Avenir Next Condensed Medium"/>
              </a:rPr>
              <a:t> </a:t>
            </a:r>
            <a:endParaRPr lang="en-US" sz="1500">
              <a:solidFill>
                <a:srgbClr val="5E5E5E"/>
              </a:solidFill>
              <a:highlight>
                <a:srgbClr val="808080"/>
              </a:highlight>
              <a:latin typeface="Avenir Next Condensed Medium"/>
            </a:endParaRPr>
          </a:p>
          <a:p>
            <a:pPr algn="ctr" defTabSz="2438338"/>
            <a:r>
              <a:rPr lang="en-US" sz="1500">
                <a:solidFill>
                  <a:srgbClr val="EEEEEE"/>
                </a:solidFill>
                <a:latin typeface="Avenir Next Condensed Medium"/>
              </a:rPr>
              <a:t>understanding of the concepts and </a:t>
            </a:r>
            <a:endParaRPr lang="en-US" sz="1500">
              <a:solidFill>
                <a:srgbClr val="5E5E5E"/>
              </a:solidFill>
              <a:latin typeface="Helvetica Neue"/>
            </a:endParaRPr>
          </a:p>
          <a:p>
            <a:pPr algn="ctr" defTabSz="2438338"/>
            <a:r>
              <a:rPr lang="en-US" sz="1500">
                <a:solidFill>
                  <a:srgbClr val="EEEEEE"/>
                </a:solidFill>
                <a:latin typeface="Avenir Next Condensed Medium"/>
              </a:rPr>
              <a:t>competencies relevant to the expected learning.</a:t>
            </a:r>
            <a:endParaRPr lang="en-US" sz="1500"/>
          </a:p>
          <a:p>
            <a:pPr marL="0" marR="0" indent="0" algn="l" defTabSz="2438338">
              <a:lnSpc>
                <a:spcPct val="100000"/>
              </a:lnSpc>
              <a:spcBef>
                <a:spcPts val="0"/>
              </a:spcBef>
              <a:spcAft>
                <a:spcPts val="0"/>
              </a:spcAft>
              <a:buClrTx/>
              <a:buSzTx/>
              <a:buFontTx/>
              <a:buNone/>
              <a:tabLst/>
            </a:pPr>
            <a:endParaRPr lang="en-US" sz="2400" b="0" i="0" u="none" strike="noStrike" cap="none" spc="0" normalizeH="0" baseline="0">
              <a:ln>
                <a:noFill/>
              </a:ln>
              <a:solidFill>
                <a:srgbClr val="5E5E5E"/>
              </a:solidFill>
              <a:effectLst/>
              <a:uFillTx/>
              <a:latin typeface="+mn-lt"/>
              <a:ea typeface="+mn-ea"/>
              <a:cs typeface="+mn-cs"/>
            </a:endParaRPr>
          </a:p>
        </p:txBody>
      </p:sp>
      <p:sp>
        <p:nvSpPr>
          <p:cNvPr id="7" name="TextBox 6">
            <a:extLst>
              <a:ext uri="{FF2B5EF4-FFF2-40B4-BE49-F238E27FC236}">
                <a16:creationId xmlns:a16="http://schemas.microsoft.com/office/drawing/2014/main" id="{FC08BC20-07AA-8B0E-D509-6E072C23188B}"/>
              </a:ext>
            </a:extLst>
          </p:cNvPr>
          <p:cNvSpPr txBox="1"/>
          <p:nvPr/>
        </p:nvSpPr>
        <p:spPr>
          <a:xfrm>
            <a:off x="5983481" y="3321700"/>
            <a:ext cx="2166151" cy="20877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2438338"/>
            <a:r>
              <a:rPr lang="en-US" sz="1500">
                <a:solidFill>
                  <a:srgbClr val="EEEEEE"/>
                </a:solidFill>
                <a:latin typeface="Avenir Next Condensed Medium"/>
              </a:rPr>
              <a:t>Student demonstrates a </a:t>
            </a:r>
            <a:endParaRPr lang="en-US"/>
          </a:p>
          <a:p>
            <a:pPr algn="ctr" defTabSz="2438338"/>
            <a:r>
              <a:rPr lang="en-US" sz="1500" b="1">
                <a:solidFill>
                  <a:srgbClr val="EEEEEE"/>
                </a:solidFill>
                <a:highlight>
                  <a:srgbClr val="808080"/>
                </a:highlight>
                <a:latin typeface="Avenir Next Condensed Medium"/>
                <a:ea typeface="+mn-lt"/>
                <a:cs typeface="+mn-lt"/>
              </a:rPr>
              <a:t>complete</a:t>
            </a:r>
            <a:r>
              <a:rPr lang="en-US" sz="1500">
                <a:solidFill>
                  <a:srgbClr val="EEEEEE"/>
                </a:solidFill>
                <a:highlight>
                  <a:srgbClr val="808080"/>
                </a:highlight>
                <a:latin typeface="Avenir Next Condensed Medium"/>
              </a:rPr>
              <a:t> </a:t>
            </a:r>
            <a:endParaRPr lang="en-US">
              <a:solidFill>
                <a:srgbClr val="5E5E5E"/>
              </a:solidFill>
              <a:highlight>
                <a:srgbClr val="808080"/>
              </a:highlight>
              <a:latin typeface="Helvetica Neue"/>
            </a:endParaRPr>
          </a:p>
          <a:p>
            <a:pPr algn="ctr" defTabSz="2438338"/>
            <a:r>
              <a:rPr lang="en-US" sz="1500">
                <a:solidFill>
                  <a:srgbClr val="EEEEEE"/>
                </a:solidFill>
                <a:latin typeface="Avenir Next Condensed Medium"/>
              </a:rPr>
              <a:t>understanding of the concepts and competencies relevant to the expected learning.</a:t>
            </a:r>
            <a:endParaRPr lang="en-US"/>
          </a:p>
          <a:p>
            <a:pPr marL="0" marR="0" indent="0" algn="l" defTabSz="2438338">
              <a:lnSpc>
                <a:spcPct val="100000"/>
              </a:lnSpc>
              <a:spcBef>
                <a:spcPts val="0"/>
              </a:spcBef>
              <a:spcAft>
                <a:spcPts val="0"/>
              </a:spcAft>
              <a:buClrTx/>
              <a:buSzTx/>
              <a:buFontTx/>
              <a:buNone/>
              <a:tabLst/>
            </a:pPr>
            <a:endParaRPr lang="en-US" sz="2400" b="0" i="0" u="none" strike="noStrike" cap="none" spc="0" normalizeH="0" baseline="0">
              <a:ln>
                <a:noFill/>
              </a:ln>
              <a:solidFill>
                <a:srgbClr val="5E5E5E"/>
              </a:solidFill>
              <a:effectLst/>
              <a:uFillTx/>
              <a:latin typeface="+mn-lt"/>
              <a:ea typeface="+mn-ea"/>
              <a:cs typeface="+mn-cs"/>
            </a:endParaRPr>
          </a:p>
        </p:txBody>
      </p:sp>
      <p:sp>
        <p:nvSpPr>
          <p:cNvPr id="11" name="TextBox 10">
            <a:extLst>
              <a:ext uri="{FF2B5EF4-FFF2-40B4-BE49-F238E27FC236}">
                <a16:creationId xmlns:a16="http://schemas.microsoft.com/office/drawing/2014/main" id="{62139B07-35F9-B39C-3428-F069FF7BDC1B}"/>
              </a:ext>
            </a:extLst>
          </p:cNvPr>
          <p:cNvSpPr txBox="1"/>
          <p:nvPr/>
        </p:nvSpPr>
        <p:spPr>
          <a:xfrm>
            <a:off x="8420100" y="3320484"/>
            <a:ext cx="2019300"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2438338"/>
            <a:r>
              <a:rPr lang="en-US" sz="1500">
                <a:solidFill>
                  <a:srgbClr val="EEEEEE"/>
                </a:solidFill>
                <a:latin typeface="Avenir Next Condensed Medium"/>
              </a:rPr>
              <a:t>Student demonstrates a </a:t>
            </a:r>
            <a:endParaRPr lang="en-US" sz="1500">
              <a:solidFill>
                <a:srgbClr val="5E5E5E"/>
              </a:solidFill>
              <a:ea typeface="+mn-lt"/>
              <a:cs typeface="+mn-lt"/>
            </a:endParaRPr>
          </a:p>
          <a:p>
            <a:pPr algn="ctr" defTabSz="2438338"/>
            <a:r>
              <a:rPr lang="en-US" sz="1500" b="1">
                <a:solidFill>
                  <a:srgbClr val="EEEEEE"/>
                </a:solidFill>
                <a:highlight>
                  <a:srgbClr val="808080"/>
                </a:highlight>
                <a:latin typeface="Avenir Next Condensed Medium"/>
                <a:ea typeface="+mn-lt"/>
                <a:cs typeface="+mn-lt"/>
              </a:rPr>
              <a:t>sophisticated</a:t>
            </a:r>
            <a:r>
              <a:rPr lang="en-US" sz="1500">
                <a:solidFill>
                  <a:srgbClr val="EEEEEE"/>
                </a:solidFill>
                <a:highlight>
                  <a:srgbClr val="808080"/>
                </a:highlight>
                <a:latin typeface="Avenir Next Condensed Medium"/>
              </a:rPr>
              <a:t> </a:t>
            </a:r>
            <a:endParaRPr lang="en-US" sz="1500">
              <a:solidFill>
                <a:srgbClr val="5E5E5E"/>
              </a:solidFill>
              <a:highlight>
                <a:srgbClr val="808080"/>
              </a:highlight>
              <a:latin typeface="Helvetica Neue"/>
            </a:endParaRPr>
          </a:p>
          <a:p>
            <a:pPr algn="ctr" defTabSz="2438338"/>
            <a:r>
              <a:rPr lang="en-US" sz="1500">
                <a:solidFill>
                  <a:srgbClr val="EEEEEE"/>
                </a:solidFill>
                <a:latin typeface="Avenir Next Condensed Medium"/>
              </a:rPr>
              <a:t>understanding of the concepts and competencies relevant to the expected learning.</a:t>
            </a:r>
            <a:endParaRPr lang="en-US" sz="1500"/>
          </a:p>
        </p:txBody>
      </p:sp>
      <p:pic>
        <p:nvPicPr>
          <p:cNvPr id="4" name="Audio 3">
            <a:hlinkClick r:id="" action="ppaction://media"/>
            <a:extLst>
              <a:ext uri="{FF2B5EF4-FFF2-40B4-BE49-F238E27FC236}">
                <a16:creationId xmlns:a16="http://schemas.microsoft.com/office/drawing/2014/main" id="{A3AA8CC1-E625-E5D0-2728-2A06DDE1CE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3462805"/>
      </p:ext>
    </p:extLst>
  </p:cSld>
  <p:clrMapOvr>
    <a:masterClrMapping/>
  </p:clrMapOvr>
  <mc:AlternateContent xmlns:mc="http://schemas.openxmlformats.org/markup-compatibility/2006" xmlns:p14="http://schemas.microsoft.com/office/powerpoint/2010/main">
    <mc:Choice Requires="p14">
      <p:transition spd="slow" p14:dur="2000" advTm="33109"/>
    </mc:Choice>
    <mc:Fallback xmlns="">
      <p:transition spd="slow" advTm="3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B3CB-3223-2AF2-9C36-9C57B7E85448}"/>
              </a:ext>
            </a:extLst>
          </p:cNvPr>
          <p:cNvSpPr>
            <a:spLocks noGrp="1"/>
          </p:cNvSpPr>
          <p:nvPr>
            <p:ph idx="1"/>
          </p:nvPr>
        </p:nvSpPr>
        <p:spPr>
          <a:xfrm>
            <a:off x="454501" y="438693"/>
            <a:ext cx="11614802" cy="1544727"/>
          </a:xfrm>
        </p:spPr>
        <p:txBody>
          <a:bodyPr vert="horz" lIns="91440" tIns="45720" rIns="91440" bIns="45720" rtlCol="0" anchor="t">
            <a:normAutofit/>
          </a:bodyPr>
          <a:lstStyle/>
          <a:p>
            <a:pPr marL="0" indent="0">
              <a:buNone/>
            </a:pPr>
            <a:r>
              <a:rPr lang="en-US" sz="2800" b="1"/>
              <a:t>PROFICIENCY – What students know and what they can do</a:t>
            </a:r>
          </a:p>
        </p:txBody>
      </p:sp>
      <p:sp>
        <p:nvSpPr>
          <p:cNvPr id="25" name="Oval 24">
            <a:extLst>
              <a:ext uri="{FF2B5EF4-FFF2-40B4-BE49-F238E27FC236}">
                <a16:creationId xmlns:a16="http://schemas.microsoft.com/office/drawing/2014/main" id="{B9C4C61E-8A1C-A73C-3907-3C36BE0C14F0}"/>
              </a:ext>
            </a:extLst>
          </p:cNvPr>
          <p:cNvSpPr/>
          <p:nvPr/>
        </p:nvSpPr>
        <p:spPr>
          <a:xfrm>
            <a:off x="1804748" y="2174816"/>
            <a:ext cx="8575523" cy="3991427"/>
          </a:xfrm>
          <a:prstGeom prst="ellipse">
            <a:avLst/>
          </a:prstGeom>
          <a:solidFill>
            <a:schemeClr val="accent3">
              <a:lumMod val="5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4" name="Oval 23">
            <a:extLst>
              <a:ext uri="{FF2B5EF4-FFF2-40B4-BE49-F238E27FC236}">
                <a16:creationId xmlns:a16="http://schemas.microsoft.com/office/drawing/2014/main" id="{833E09F0-E419-CDC7-BF13-DC407B539E5B}"/>
              </a:ext>
            </a:extLst>
          </p:cNvPr>
          <p:cNvSpPr/>
          <p:nvPr/>
        </p:nvSpPr>
        <p:spPr>
          <a:xfrm>
            <a:off x="1705427" y="2592683"/>
            <a:ext cx="6894283" cy="3156856"/>
          </a:xfrm>
          <a:prstGeom prst="ellipse">
            <a:avLst/>
          </a:prstGeom>
          <a:solidFill>
            <a:schemeClr val="accent3">
              <a:lumMod val="75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EMERGING</a:t>
            </a:r>
          </a:p>
        </p:txBody>
      </p:sp>
      <p:sp>
        <p:nvSpPr>
          <p:cNvPr id="23" name="Oval 22">
            <a:extLst>
              <a:ext uri="{FF2B5EF4-FFF2-40B4-BE49-F238E27FC236}">
                <a16:creationId xmlns:a16="http://schemas.microsoft.com/office/drawing/2014/main" id="{870027E5-64AF-C3CD-6922-B5CEAA6ADECA}"/>
              </a:ext>
            </a:extLst>
          </p:cNvPr>
          <p:cNvSpPr/>
          <p:nvPr/>
        </p:nvSpPr>
        <p:spPr>
          <a:xfrm>
            <a:off x="1705078" y="2973100"/>
            <a:ext cx="4801808" cy="2394856"/>
          </a:xfrm>
          <a:prstGeom prst="ellipse">
            <a:avLst/>
          </a:prstGeom>
          <a:solidFill>
            <a:schemeClr val="accent1">
              <a:lumMod val="60000"/>
              <a:lumOff val="4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600"/>
              <a:t>                  </a:t>
            </a:r>
          </a:p>
        </p:txBody>
      </p:sp>
      <p:sp>
        <p:nvSpPr>
          <p:cNvPr id="22" name="Oval 21">
            <a:extLst>
              <a:ext uri="{FF2B5EF4-FFF2-40B4-BE49-F238E27FC236}">
                <a16:creationId xmlns:a16="http://schemas.microsoft.com/office/drawing/2014/main" id="{B7F41834-DF5D-2E1F-CF31-69F612099952}"/>
              </a:ext>
            </a:extLst>
          </p:cNvPr>
          <p:cNvSpPr/>
          <p:nvPr/>
        </p:nvSpPr>
        <p:spPr>
          <a:xfrm>
            <a:off x="1681238" y="3407483"/>
            <a:ext cx="2733523" cy="1439333"/>
          </a:xfrm>
          <a:prstGeom prst="ellipse">
            <a:avLst/>
          </a:prstGeom>
          <a:solidFill>
            <a:schemeClr val="accent3">
              <a:lumMod val="40000"/>
              <a:lumOff val="60000"/>
            </a:scheme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1EC777E7-D56D-01DC-8B2A-C5B43BD7C984}"/>
              </a:ext>
            </a:extLst>
          </p:cNvPr>
          <p:cNvSpPr txBox="1"/>
          <p:nvPr/>
        </p:nvSpPr>
        <p:spPr>
          <a:xfrm>
            <a:off x="4424298" y="4047019"/>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DEVELOPING</a:t>
            </a:r>
            <a:endParaRPr lang="en-US"/>
          </a:p>
          <a:p>
            <a:pPr algn="l"/>
            <a:endParaRPr lang="en-US"/>
          </a:p>
        </p:txBody>
      </p:sp>
      <p:sp>
        <p:nvSpPr>
          <p:cNvPr id="27" name="TextBox 26">
            <a:extLst>
              <a:ext uri="{FF2B5EF4-FFF2-40B4-BE49-F238E27FC236}">
                <a16:creationId xmlns:a16="http://schemas.microsoft.com/office/drawing/2014/main" id="{2A99A07D-3BE2-9302-B23E-5EA871E4443D}"/>
              </a:ext>
            </a:extLst>
          </p:cNvPr>
          <p:cNvSpPr txBox="1"/>
          <p:nvPr/>
        </p:nvSpPr>
        <p:spPr>
          <a:xfrm>
            <a:off x="6543523"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PROFICIENT</a:t>
            </a:r>
            <a:endParaRPr lang="en-US"/>
          </a:p>
          <a:p>
            <a:pPr algn="l"/>
            <a:endParaRPr lang="en-US"/>
          </a:p>
        </p:txBody>
      </p:sp>
      <p:sp>
        <p:nvSpPr>
          <p:cNvPr id="28" name="TextBox 27">
            <a:extLst>
              <a:ext uri="{FF2B5EF4-FFF2-40B4-BE49-F238E27FC236}">
                <a16:creationId xmlns:a16="http://schemas.microsoft.com/office/drawing/2014/main" id="{162B0AA2-4FE6-B66A-BBEB-8BE4FD42C1E8}"/>
              </a:ext>
            </a:extLst>
          </p:cNvPr>
          <p:cNvSpPr txBox="1"/>
          <p:nvPr/>
        </p:nvSpPr>
        <p:spPr>
          <a:xfrm>
            <a:off x="8534469" y="4047018"/>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EXTENDING</a:t>
            </a:r>
            <a:endParaRPr lang="en-US"/>
          </a:p>
          <a:p>
            <a:pPr algn="l"/>
            <a:endParaRPr lang="en-US"/>
          </a:p>
        </p:txBody>
      </p:sp>
      <p:sp>
        <p:nvSpPr>
          <p:cNvPr id="29" name="TextBox 28">
            <a:extLst>
              <a:ext uri="{FF2B5EF4-FFF2-40B4-BE49-F238E27FC236}">
                <a16:creationId xmlns:a16="http://schemas.microsoft.com/office/drawing/2014/main" id="{39C1AEA8-5E45-C6FB-1B6A-6D45FAB4234F}"/>
              </a:ext>
            </a:extLst>
          </p:cNvPr>
          <p:cNvSpPr txBox="1"/>
          <p:nvPr/>
        </p:nvSpPr>
        <p:spPr>
          <a:xfrm>
            <a:off x="2130622" y="4127615"/>
            <a:ext cx="18384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EMERGING</a:t>
            </a:r>
            <a:endParaRPr lang="en-US"/>
          </a:p>
          <a:p>
            <a:pPr algn="l"/>
            <a:endParaRPr lang="en-US"/>
          </a:p>
        </p:txBody>
      </p:sp>
      <p:pic>
        <p:nvPicPr>
          <p:cNvPr id="2" name="Picture 3" descr="Diagram&#10;&#10;Description automatically generated">
            <a:extLst>
              <a:ext uri="{FF2B5EF4-FFF2-40B4-BE49-F238E27FC236}">
                <a16:creationId xmlns:a16="http://schemas.microsoft.com/office/drawing/2014/main" id="{D4C42242-9453-D2F3-4DC2-DA17C02FADEE}"/>
              </a:ext>
            </a:extLst>
          </p:cNvPr>
          <p:cNvPicPr>
            <a:picLocks noChangeAspect="1"/>
          </p:cNvPicPr>
          <p:nvPr/>
        </p:nvPicPr>
        <p:blipFill>
          <a:blip r:embed="rId5"/>
          <a:stretch>
            <a:fillRect/>
          </a:stretch>
        </p:blipFill>
        <p:spPr>
          <a:xfrm>
            <a:off x="10195301" y="183596"/>
            <a:ext cx="1431088" cy="1383088"/>
          </a:xfrm>
          <a:prstGeom prst="rect">
            <a:avLst/>
          </a:prstGeom>
        </p:spPr>
      </p:pic>
      <p:sp>
        <p:nvSpPr>
          <p:cNvPr id="5" name="Arrow">
            <a:extLst>
              <a:ext uri="{FF2B5EF4-FFF2-40B4-BE49-F238E27FC236}">
                <a16:creationId xmlns:a16="http://schemas.microsoft.com/office/drawing/2014/main" id="{C17EF535-268A-92D2-5EB4-AC59BCDEF22B}"/>
              </a:ext>
            </a:extLst>
          </p:cNvPr>
          <p:cNvSpPr/>
          <p:nvPr/>
        </p:nvSpPr>
        <p:spPr>
          <a:xfrm>
            <a:off x="610020" y="1341567"/>
            <a:ext cx="9770698" cy="752721"/>
          </a:xfrm>
          <a:prstGeom prst="rightArrow">
            <a:avLst>
              <a:gd name="adj1" fmla="val 51173"/>
              <a:gd name="adj2" fmla="val 55510"/>
            </a:avLst>
          </a:prstGeom>
          <a:gradFill flip="none" rotWithShape="1">
            <a:gsLst>
              <a:gs pos="5000">
                <a:schemeClr val="accent3">
                  <a:lumMod val="0"/>
                  <a:lumOff val="100000"/>
                </a:schemeClr>
              </a:gs>
              <a:gs pos="47000">
                <a:schemeClr val="accent3">
                  <a:lumMod val="89000"/>
                </a:schemeClr>
              </a:gs>
              <a:gs pos="86000">
                <a:schemeClr val="accent3">
                  <a:lumMod val="50000"/>
                </a:schemeClr>
              </a:gs>
              <a:gs pos="100000">
                <a:schemeClr val="accent3">
                  <a:lumMod val="70000"/>
                </a:schemeClr>
              </a:gs>
            </a:gsLst>
            <a:lin ang="3000000" scaled="0"/>
            <a:tileRect/>
          </a:gradFill>
          <a:ln w="25400">
            <a:solidFill>
              <a:srgbClr val="FFFFFF"/>
            </a:solidFill>
            <a:miter lim="400000"/>
          </a:ln>
        </p:spPr>
        <p:txBody>
          <a:bodyPr lIns="35719" tIns="35719" rIns="35719" bIns="35719" anchor="ctr"/>
          <a:lstStyle/>
          <a:p>
            <a:pPr defTabSz="410766">
              <a:defRPr sz="4200">
                <a:solidFill>
                  <a:srgbClr val="EEEEEE"/>
                </a:solidFill>
                <a:effectLst>
                  <a:outerShdw blurRad="25400" dist="25400" dir="2388334" rotWithShape="0">
                    <a:srgbClr val="000000">
                      <a:alpha val="79310"/>
                    </a:srgbClr>
                  </a:outerShdw>
                </a:effectLst>
                <a:latin typeface="Helvetica Neue Bold Condensed"/>
                <a:ea typeface="Helvetica Neue Bold Condensed"/>
                <a:cs typeface="Helvetica Neue Bold Condensed"/>
                <a:sym typeface="Helvetica Neue Bold Condensed"/>
              </a:defRPr>
            </a:pPr>
            <a:r>
              <a:rPr lang="en-US" sz="2800">
                <a:solidFill>
                  <a:srgbClr val="FFFFFF"/>
                </a:solidFill>
                <a:latin typeface="Helvetica Neue"/>
              </a:rPr>
              <a:t>                          </a:t>
            </a:r>
            <a:r>
              <a:rPr lang="en-US" sz="2800">
                <a:solidFill>
                  <a:srgbClr val="FFFFFF"/>
                </a:solidFill>
                <a:latin typeface="Georgia Pro Light"/>
              </a:rPr>
              <a:t> LEARNING  STANDARD/GOAL</a:t>
            </a:r>
            <a:endParaRPr sz="2100">
              <a:latin typeface="Georgia Pro Light"/>
            </a:endParaRPr>
          </a:p>
        </p:txBody>
      </p:sp>
      <p:sp>
        <p:nvSpPr>
          <p:cNvPr id="6" name="Positive">
            <a:extLst>
              <a:ext uri="{FF2B5EF4-FFF2-40B4-BE49-F238E27FC236}">
                <a16:creationId xmlns:a16="http://schemas.microsoft.com/office/drawing/2014/main" id="{13A99152-850B-DBCB-B0A7-1162A9AAE795}"/>
              </a:ext>
            </a:extLst>
          </p:cNvPr>
          <p:cNvSpPr txBox="1"/>
          <p:nvPr/>
        </p:nvSpPr>
        <p:spPr>
          <a:xfrm>
            <a:off x="6296875" y="6202587"/>
            <a:ext cx="1354538" cy="533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lang="en-US" sz="3000">
                <a:solidFill>
                  <a:schemeClr val="accent1">
                    <a:lumMod val="20000"/>
                    <a:lumOff val="80000"/>
                  </a:schemeClr>
                </a:solidFill>
                <a:latin typeface="Georgia Pro Light"/>
              </a:rPr>
              <a:t>Positive</a:t>
            </a:r>
            <a:r>
              <a:rPr lang="en-US" sz="3000">
                <a:solidFill>
                  <a:schemeClr val="accent2">
                    <a:lumMod val="75000"/>
                  </a:schemeClr>
                </a:solidFill>
                <a:latin typeface="Helvetica Neue Bold Condensed"/>
                <a:ea typeface="Helvetica Neue Bold Condensed"/>
                <a:cs typeface="Helvetica Neue Bold Condensed"/>
              </a:rPr>
              <a:t>​</a:t>
            </a:r>
            <a:endParaRPr lang="en-US" sz="3000">
              <a:solidFill>
                <a:schemeClr val="accent2">
                  <a:lumMod val="75000"/>
                </a:schemeClr>
              </a:solidFill>
            </a:endParaRPr>
          </a:p>
        </p:txBody>
      </p:sp>
      <p:sp>
        <p:nvSpPr>
          <p:cNvPr id="8" name="Progressive &amp; Additive">
            <a:extLst>
              <a:ext uri="{FF2B5EF4-FFF2-40B4-BE49-F238E27FC236}">
                <a16:creationId xmlns:a16="http://schemas.microsoft.com/office/drawing/2014/main" id="{BB41DDAB-B4F8-B7EF-D88F-94E01840E954}"/>
              </a:ext>
            </a:extLst>
          </p:cNvPr>
          <p:cNvSpPr txBox="1"/>
          <p:nvPr/>
        </p:nvSpPr>
        <p:spPr>
          <a:xfrm>
            <a:off x="1151782" y="6268775"/>
            <a:ext cx="3786352"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821531">
              <a:defRPr sz="6000">
                <a:solidFill>
                  <a:schemeClr val="accent6">
                    <a:satOff val="-16844"/>
                    <a:lumOff val="-30747"/>
                  </a:schemeClr>
                </a:solidFill>
                <a:latin typeface="Helvetica Neue Bold Condensed"/>
                <a:ea typeface="Helvetica Neue Bold Condensed"/>
                <a:cs typeface="Helvetica Neue Bold Condensed"/>
                <a:sym typeface="Helvetica Neue Bold Condensed"/>
              </a:defRPr>
            </a:lvl1pPr>
          </a:lstStyle>
          <a:p>
            <a:r>
              <a:rPr sz="2800">
                <a:solidFill>
                  <a:schemeClr val="accent1">
                    <a:lumMod val="20000"/>
                    <a:lumOff val="80000"/>
                  </a:schemeClr>
                </a:solidFill>
                <a:latin typeface="Georgia Pro Light"/>
              </a:rPr>
              <a:t>Progressive &amp; Additive</a:t>
            </a:r>
          </a:p>
        </p:txBody>
      </p:sp>
      <p:sp>
        <p:nvSpPr>
          <p:cNvPr id="10" name="TextBox 9">
            <a:extLst>
              <a:ext uri="{FF2B5EF4-FFF2-40B4-BE49-F238E27FC236}">
                <a16:creationId xmlns:a16="http://schemas.microsoft.com/office/drawing/2014/main" id="{384705DF-9B62-C606-2BEF-1A8F15C3B277}"/>
              </a:ext>
            </a:extLst>
          </p:cNvPr>
          <p:cNvSpPr txBox="1"/>
          <p:nvPr/>
        </p:nvSpPr>
        <p:spPr>
          <a:xfrm>
            <a:off x="8559800" y="6175822"/>
            <a:ext cx="274320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defTabSz="2438338" fontAlgn="auto" latinLnBrk="0" hangingPunct="0">
              <a:lnSpc>
                <a:spcPct val="100000"/>
              </a:lnSpc>
              <a:spcBef>
                <a:spcPts val="0"/>
              </a:spcBef>
              <a:spcAft>
                <a:spcPts val="0"/>
              </a:spcAft>
              <a:buClrTx/>
              <a:buSzTx/>
              <a:buFontTx/>
              <a:buNone/>
              <a:tabLst/>
            </a:pPr>
            <a:r>
              <a:rPr lang="en-US" sz="3000">
                <a:solidFill>
                  <a:schemeClr val="accent1">
                    <a:lumMod val="20000"/>
                    <a:lumOff val="80000"/>
                  </a:schemeClr>
                </a:solidFill>
                <a:latin typeface="Georgia Pro Light"/>
              </a:rPr>
              <a:t>Descriptive​</a:t>
            </a:r>
            <a:endParaRPr lang="en-US">
              <a:solidFill>
                <a:schemeClr val="accent1">
                  <a:lumMod val="20000"/>
                  <a:lumOff val="80000"/>
                </a:schemeClr>
              </a:solidFill>
              <a:latin typeface="Georgia Pro Light"/>
            </a:endParaRPr>
          </a:p>
        </p:txBody>
      </p:sp>
      <p:pic>
        <p:nvPicPr>
          <p:cNvPr id="12" name="Audio 11">
            <a:hlinkClick r:id="" action="ppaction://media"/>
            <a:extLst>
              <a:ext uri="{FF2B5EF4-FFF2-40B4-BE49-F238E27FC236}">
                <a16:creationId xmlns:a16="http://schemas.microsoft.com/office/drawing/2014/main" id="{481F1A96-8957-5BAE-2E53-B5BFE84BC8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736836"/>
      </p:ext>
    </p:extLst>
  </p:cSld>
  <p:clrMapOvr>
    <a:masterClrMapping/>
  </p:clrMapOvr>
  <mc:AlternateContent xmlns:mc="http://schemas.openxmlformats.org/markup-compatibility/2006" xmlns:p14="http://schemas.microsoft.com/office/powerpoint/2010/main">
    <mc:Choice Requires="p14">
      <p:transition spd="slow" p14:dur="2000" advTm="146566"/>
    </mc:Choice>
    <mc:Fallback xmlns="">
      <p:transition spd="slow" advTm="14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7E3FEE7-1541-608A-C586-A8A54A623A5F}"/>
              </a:ext>
            </a:extLst>
          </p:cNvPr>
          <p:cNvSpPr>
            <a:spLocks noGrp="1"/>
          </p:cNvSpPr>
          <p:nvPr>
            <p:ph type="title"/>
          </p:nvPr>
        </p:nvSpPr>
        <p:spPr>
          <a:xfrm>
            <a:off x="784915" y="895441"/>
            <a:ext cx="6796985" cy="1553846"/>
          </a:xfrm>
        </p:spPr>
        <p:txBody>
          <a:bodyPr vert="horz" lIns="91440" tIns="45720" rIns="91440" bIns="45720" rtlCol="0" anchor="b">
            <a:normAutofit/>
          </a:bodyPr>
          <a:lstStyle/>
          <a:p>
            <a:r>
              <a:rPr lang="en-US" kern="1200">
                <a:latin typeface="+mj-lt"/>
                <a:ea typeface="+mj-ea"/>
                <a:cs typeface="+mj-cs"/>
              </a:rPr>
              <a:t>Emerging</a:t>
            </a:r>
          </a:p>
        </p:txBody>
      </p:sp>
      <p:cxnSp>
        <p:nvCxnSpPr>
          <p:cNvPr id="23" name="Straight Connector 2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762794"/>
            <a:ext cx="0" cy="3292672"/>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EDDCA988-D791-C820-EFBD-33AD37C8C5DC}"/>
              </a:ext>
            </a:extLst>
          </p:cNvPr>
          <p:cNvSpPr txBox="1">
            <a:spLocks/>
          </p:cNvSpPr>
          <p:nvPr/>
        </p:nvSpPr>
        <p:spPr>
          <a:xfrm>
            <a:off x="1572638" y="2757570"/>
            <a:ext cx="6556718" cy="3381570"/>
          </a:xfrm>
          <a:prstGeom prst="rect">
            <a:avLst/>
          </a:prstGeom>
        </p:spPr>
        <p:txBody>
          <a:bodyPr vert="horz" lIns="91440" tIns="45720" rIns="91440" bIns="45720" rtlCol="0" anchor="b">
            <a:noAutofit/>
          </a:bodyPr>
          <a:lst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r>
              <a:rPr lang="en-US" sz="1700"/>
              <a:t>What does emerging mean?</a:t>
            </a:r>
          </a:p>
          <a:p>
            <a:r>
              <a:rPr lang="en-US" sz="1700"/>
              <a:t>The foundational or fundamental knowledge and skills that students need to acquire and develop in order to progress towards proficiency for that learning standard/goal</a:t>
            </a:r>
          </a:p>
          <a:p>
            <a:r>
              <a:rPr lang="en-US" sz="1700"/>
              <a:t>Emerging is not a fail, instead it indicates that the student is in the early stages of the learning journey for the learning standard/goal, and is developing the foundational or fundamental knowledge</a:t>
            </a:r>
          </a:p>
          <a:p>
            <a:r>
              <a:rPr lang="en-US" sz="1700">
                <a:ea typeface="+mn-lt"/>
                <a:cs typeface="+mn-lt"/>
              </a:rPr>
              <a:t>Includes both students at the lower end of grade level expectations, as well as those before grade level expectations for that learning standard/goal</a:t>
            </a:r>
            <a:endParaRPr lang="en-US" sz="1700"/>
          </a:p>
        </p:txBody>
      </p:sp>
      <p:pic>
        <p:nvPicPr>
          <p:cNvPr id="4" name="Picture 4">
            <a:extLst>
              <a:ext uri="{FF2B5EF4-FFF2-40B4-BE49-F238E27FC236}">
                <a16:creationId xmlns:a16="http://schemas.microsoft.com/office/drawing/2014/main" id="{0DDFE22F-AA5E-4E40-624B-A7AB07F84D59}"/>
              </a:ext>
            </a:extLst>
          </p:cNvPr>
          <p:cNvPicPr>
            <a:picLocks noGrp="1" noChangeAspect="1"/>
          </p:cNvPicPr>
          <p:nvPr>
            <p:ph idx="1"/>
          </p:nvPr>
        </p:nvPicPr>
        <p:blipFill rotWithShape="1">
          <a:blip r:embed="rId5"/>
          <a:srcRect l="1765" r="76734"/>
          <a:stretch/>
        </p:blipFill>
        <p:spPr>
          <a:xfrm>
            <a:off x="8384020" y="876300"/>
            <a:ext cx="2837128" cy="5179166"/>
          </a:xfrm>
          <a:prstGeom prst="rect">
            <a:avLst/>
          </a:prstGeom>
        </p:spPr>
      </p:pic>
      <p:pic>
        <p:nvPicPr>
          <p:cNvPr id="10" name="Audio 9">
            <a:hlinkClick r:id="" action="ppaction://media"/>
            <a:extLst>
              <a:ext uri="{FF2B5EF4-FFF2-40B4-BE49-F238E27FC236}">
                <a16:creationId xmlns:a16="http://schemas.microsoft.com/office/drawing/2014/main" id="{E9B9B170-D3B0-B5DD-4B3B-2534C3A06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14525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6408">
        <p159:morph option="byObject"/>
      </p:transition>
    </mc:Choice>
    <mc:Fallback xmlns="">
      <p:transition spd="slow" advTm="136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FC20543-8E5A-F9D2-B4A6-4557014CBB3E}"/>
              </a:ext>
            </a:extLst>
          </p:cNvPr>
          <p:cNvSpPr>
            <a:spLocks noGrp="1"/>
          </p:cNvSpPr>
          <p:nvPr>
            <p:ph type="title"/>
          </p:nvPr>
        </p:nvSpPr>
        <p:spPr>
          <a:xfrm>
            <a:off x="784915" y="895441"/>
            <a:ext cx="6796985" cy="1553846"/>
          </a:xfrm>
        </p:spPr>
        <p:txBody>
          <a:bodyPr vert="horz" lIns="91440" tIns="45720" rIns="91440" bIns="45720" rtlCol="0" anchor="b">
            <a:normAutofit/>
          </a:bodyPr>
          <a:lstStyle/>
          <a:p>
            <a:r>
              <a:rPr lang="en-US" kern="1200">
                <a:latin typeface="+mj-lt"/>
                <a:ea typeface="+mj-ea"/>
                <a:cs typeface="+mj-cs"/>
              </a:rPr>
              <a:t>Developing</a:t>
            </a:r>
          </a:p>
        </p:txBody>
      </p:sp>
      <p:cxnSp>
        <p:nvCxnSpPr>
          <p:cNvPr id="16" name="Straight Connector 1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762794"/>
            <a:ext cx="0" cy="3292672"/>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CCCFD2C-12C8-DD67-343B-5A5F037FEAE3}"/>
              </a:ext>
            </a:extLst>
          </p:cNvPr>
          <p:cNvSpPr txBox="1">
            <a:spLocks/>
          </p:cNvSpPr>
          <p:nvPr/>
        </p:nvSpPr>
        <p:spPr>
          <a:xfrm>
            <a:off x="1572638" y="2750172"/>
            <a:ext cx="6009262" cy="3388968"/>
          </a:xfrm>
          <a:prstGeom prst="rect">
            <a:avLst/>
          </a:prstGeom>
        </p:spPr>
        <p:txBody>
          <a:bodyPr vert="horz" lIns="91440" tIns="45720" rIns="91440" bIns="45720" rtlCol="0" anchor="b">
            <a:normAutofit fontScale="85000" lnSpcReduction="20000"/>
          </a:bodyPr>
          <a:lst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t>Developing indicates </a:t>
            </a:r>
            <a:r>
              <a:rPr lang="en-US">
                <a:ea typeface="+mn-lt"/>
                <a:cs typeface="+mn-lt"/>
              </a:rPr>
              <a:t>the knowledge and skills that students should be able to demonstrate as they move beyond the foundational or basic level of understanding and begin to develop more advanced competencies in a learning goal/standard.</a:t>
            </a:r>
            <a:endParaRPr lang="en-US"/>
          </a:p>
          <a:p>
            <a:pPr>
              <a:lnSpc>
                <a:spcPct val="110000"/>
              </a:lnSpc>
            </a:pPr>
            <a:r>
              <a:rPr lang="en-US">
                <a:ea typeface="+mn-lt"/>
                <a:cs typeface="+mn-lt"/>
              </a:rPr>
              <a:t> These reflect a deeper understanding of the subject matter, increased complexity in skills and knowledge, and the ability to apply learning in more complex and diverse contexts.</a:t>
            </a:r>
            <a:endParaRPr lang="en-US"/>
          </a:p>
          <a:p>
            <a:pPr>
              <a:lnSpc>
                <a:spcPct val="110000"/>
              </a:lnSpc>
            </a:pPr>
            <a:r>
              <a:rPr lang="en-US"/>
              <a:t>Developing isn't failing, and the progression from developing to proficiency isn't always linear.  All students will be developing in some areas and at specific points in time in their learning, and progress at different rates.</a:t>
            </a:r>
          </a:p>
        </p:txBody>
      </p:sp>
      <p:pic>
        <p:nvPicPr>
          <p:cNvPr id="4" name="Picture 4">
            <a:extLst>
              <a:ext uri="{FF2B5EF4-FFF2-40B4-BE49-F238E27FC236}">
                <a16:creationId xmlns:a16="http://schemas.microsoft.com/office/drawing/2014/main" id="{0DDFE22F-AA5E-4E40-624B-A7AB07F84D59}"/>
              </a:ext>
            </a:extLst>
          </p:cNvPr>
          <p:cNvPicPr>
            <a:picLocks noGrp="1" noChangeAspect="1"/>
          </p:cNvPicPr>
          <p:nvPr>
            <p:ph idx="1"/>
          </p:nvPr>
        </p:nvPicPr>
        <p:blipFill rotWithShape="1">
          <a:blip r:embed="rId5"/>
          <a:srcRect l="27112" r="50883"/>
          <a:stretch/>
        </p:blipFill>
        <p:spPr>
          <a:xfrm>
            <a:off x="8350768" y="876300"/>
            <a:ext cx="2903632" cy="5179166"/>
          </a:xfrm>
          <a:prstGeom prst="rect">
            <a:avLst/>
          </a:prstGeom>
        </p:spPr>
      </p:pic>
      <p:pic>
        <p:nvPicPr>
          <p:cNvPr id="2" name="Audio 1">
            <a:hlinkClick r:id="" action="ppaction://media"/>
            <a:extLst>
              <a:ext uri="{FF2B5EF4-FFF2-40B4-BE49-F238E27FC236}">
                <a16:creationId xmlns:a16="http://schemas.microsoft.com/office/drawing/2014/main" id="{15F01CD1-8FEE-460A-D36A-9A4D0FE556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6821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664">
        <p159:morph option="byObject"/>
      </p:transition>
    </mc:Choice>
    <mc:Fallback xmlns="">
      <p:transition spd="slow" advTm="57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7B0F56C-5106-C77E-2E64-5EC92C4C480E}"/>
              </a:ext>
            </a:extLst>
          </p:cNvPr>
          <p:cNvSpPr>
            <a:spLocks noGrp="1"/>
          </p:cNvSpPr>
          <p:nvPr>
            <p:ph type="title"/>
          </p:nvPr>
        </p:nvSpPr>
        <p:spPr>
          <a:xfrm>
            <a:off x="784915" y="895441"/>
            <a:ext cx="6796985" cy="1553846"/>
          </a:xfrm>
        </p:spPr>
        <p:txBody>
          <a:bodyPr vert="horz" lIns="91440" tIns="45720" rIns="91440" bIns="45720" rtlCol="0" anchor="b">
            <a:normAutofit/>
          </a:bodyPr>
          <a:lstStyle/>
          <a:p>
            <a:r>
              <a:rPr lang="en-US" kern="1200">
                <a:latin typeface="+mj-lt"/>
                <a:ea typeface="+mj-ea"/>
                <a:cs typeface="+mj-cs"/>
              </a:rPr>
              <a:t>Proficient</a:t>
            </a:r>
          </a:p>
        </p:txBody>
      </p:sp>
      <p:cxnSp>
        <p:nvCxnSpPr>
          <p:cNvPr id="16" name="Straight Connector 1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762794"/>
            <a:ext cx="0" cy="3292672"/>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EEF5BE7C-787B-53F4-5ACB-481B65EA9ACE}"/>
              </a:ext>
            </a:extLst>
          </p:cNvPr>
          <p:cNvSpPr txBox="1">
            <a:spLocks/>
          </p:cNvSpPr>
          <p:nvPr/>
        </p:nvSpPr>
        <p:spPr>
          <a:xfrm>
            <a:off x="1572638" y="2750172"/>
            <a:ext cx="6009262" cy="338896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a:t>The success criteria for the learning goal/standard</a:t>
            </a:r>
          </a:p>
          <a:p>
            <a:pPr>
              <a:lnSpc>
                <a:spcPct val="110000"/>
              </a:lnSpc>
            </a:pPr>
            <a:r>
              <a:rPr lang="en-US" sz="1600"/>
              <a:t>May include skills and content knowledge depending on the standards you choose</a:t>
            </a:r>
          </a:p>
          <a:p>
            <a:pPr>
              <a:lnSpc>
                <a:spcPct val="110000"/>
              </a:lnSpc>
            </a:pPr>
            <a:r>
              <a:rPr lang="en-US" sz="1600"/>
              <a:t>Some students may demonstrate proficiency within a given term/course/year, while others may still be developing the criteria at the Emerging and Developing levels within that time</a:t>
            </a:r>
          </a:p>
          <a:p>
            <a:pPr>
              <a:lnSpc>
                <a:spcPct val="110000"/>
              </a:lnSpc>
            </a:pPr>
            <a:r>
              <a:rPr lang="en-US" sz="1600"/>
              <a:t>You will also have students who enter the year already demonstrating proficiency for that learning goal/standard and will be enhancing their learning by working on extending criteria</a:t>
            </a:r>
          </a:p>
          <a:p>
            <a:pPr>
              <a:lnSpc>
                <a:spcPct val="110000"/>
              </a:lnSpc>
            </a:pPr>
            <a:r>
              <a:rPr lang="en-US" sz="1600"/>
              <a:t>Proficiency is not synonymous with perfection. </a:t>
            </a:r>
          </a:p>
        </p:txBody>
      </p:sp>
      <p:pic>
        <p:nvPicPr>
          <p:cNvPr id="4" name="Picture 4">
            <a:extLst>
              <a:ext uri="{FF2B5EF4-FFF2-40B4-BE49-F238E27FC236}">
                <a16:creationId xmlns:a16="http://schemas.microsoft.com/office/drawing/2014/main" id="{0DDFE22F-AA5E-4E40-624B-A7AB07F84D59}"/>
              </a:ext>
            </a:extLst>
          </p:cNvPr>
          <p:cNvPicPr>
            <a:picLocks noGrp="1" noChangeAspect="1"/>
          </p:cNvPicPr>
          <p:nvPr>
            <p:ph idx="1"/>
          </p:nvPr>
        </p:nvPicPr>
        <p:blipFill rotWithShape="1">
          <a:blip r:embed="rId5"/>
          <a:srcRect l="52200" r="24810" b="193"/>
          <a:stretch/>
        </p:blipFill>
        <p:spPr>
          <a:xfrm>
            <a:off x="8305799" y="915409"/>
            <a:ext cx="2993571" cy="5100947"/>
          </a:xfrm>
          <a:prstGeom prst="rect">
            <a:avLst/>
          </a:prstGeom>
        </p:spPr>
      </p:pic>
      <p:pic>
        <p:nvPicPr>
          <p:cNvPr id="2" name="Audio 1">
            <a:hlinkClick r:id="" action="ppaction://media"/>
            <a:extLst>
              <a:ext uri="{FF2B5EF4-FFF2-40B4-BE49-F238E27FC236}">
                <a16:creationId xmlns:a16="http://schemas.microsoft.com/office/drawing/2014/main" id="{846D594B-C884-5B0F-1928-36B42D69B6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2559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3148">
        <p159:morph option="byObject"/>
      </p:transition>
    </mc:Choice>
    <mc:Fallback xmlns="">
      <p:transition spd="slow" advTm="63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A6C5E58-E24D-44AF-CDE5-BF2142C3AB70}"/>
              </a:ext>
            </a:extLst>
          </p:cNvPr>
          <p:cNvSpPr>
            <a:spLocks noGrp="1"/>
          </p:cNvSpPr>
          <p:nvPr>
            <p:ph type="title"/>
          </p:nvPr>
        </p:nvSpPr>
        <p:spPr>
          <a:xfrm>
            <a:off x="784915" y="895441"/>
            <a:ext cx="6796985" cy="1553846"/>
          </a:xfrm>
        </p:spPr>
        <p:txBody>
          <a:bodyPr>
            <a:normAutofit/>
          </a:bodyPr>
          <a:lstStyle/>
          <a:p>
            <a:r>
              <a:rPr lang="en-US"/>
              <a:t>Extending</a:t>
            </a:r>
          </a:p>
        </p:txBody>
      </p:sp>
      <p:cxnSp>
        <p:nvCxnSpPr>
          <p:cNvPr id="13" name="Straight Connector 12">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762794"/>
            <a:ext cx="0" cy="3292672"/>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B7DC1CE5-38CF-0935-ED60-573970FFA491}"/>
              </a:ext>
            </a:extLst>
          </p:cNvPr>
          <p:cNvSpPr>
            <a:spLocks noGrp="1"/>
          </p:cNvSpPr>
          <p:nvPr>
            <p:ph idx="1"/>
          </p:nvPr>
        </p:nvSpPr>
        <p:spPr>
          <a:xfrm>
            <a:off x="1572638" y="2750172"/>
            <a:ext cx="6009262" cy="3388968"/>
          </a:xfrm>
        </p:spPr>
        <p:txBody>
          <a:bodyPr anchor="b">
            <a:normAutofit fontScale="55000" lnSpcReduction="20000"/>
          </a:bodyPr>
          <a:lstStyle/>
          <a:p>
            <a:r>
              <a:rPr lang="en-US" dirty="0">
                <a:ea typeface="+mn-lt"/>
                <a:cs typeface="+mn-lt"/>
              </a:rPr>
              <a:t>Transition to extending marked by complex, abstract, innovative application of learning and high levels of depth and sophistication of understanding of the subject matter</a:t>
            </a:r>
            <a:endParaRPr lang="en-US" dirty="0"/>
          </a:p>
          <a:p>
            <a:r>
              <a:rPr lang="en-US" dirty="0">
                <a:ea typeface="+mn-lt"/>
                <a:cs typeface="+mn-lt"/>
              </a:rPr>
              <a:t>Extending students have deep understanding of subject matter and apply knowledge in complex ways</a:t>
            </a:r>
            <a:endParaRPr lang="en-US" dirty="0"/>
          </a:p>
          <a:p>
            <a:r>
              <a:rPr lang="en-US" dirty="0">
                <a:ea typeface="+mn-lt"/>
                <a:cs typeface="+mn-lt"/>
              </a:rPr>
              <a:t>Extending students demonstrate advanced critical thinking, analytical, and evaluative skills</a:t>
            </a:r>
            <a:endParaRPr lang="en-US" dirty="0"/>
          </a:p>
          <a:p>
            <a:r>
              <a:rPr lang="en-US" dirty="0">
                <a:ea typeface="+mn-lt"/>
                <a:cs typeface="+mn-lt"/>
              </a:rPr>
              <a:t>They can analyze, synthesize, make connections, engage in abstract problem-solving, and generate sophisticated solutions</a:t>
            </a:r>
            <a:endParaRPr lang="en-US" dirty="0"/>
          </a:p>
          <a:p>
            <a:r>
              <a:rPr lang="en-US" dirty="0">
                <a:ea typeface="+mn-lt"/>
                <a:cs typeface="+mn-lt"/>
              </a:rPr>
              <a:t>Extending not a bonus, reward, or goal for all students, but tied to specific criteria developed by teacher and student together</a:t>
            </a:r>
            <a:endParaRPr lang="en-US" dirty="0"/>
          </a:p>
          <a:p>
            <a:r>
              <a:rPr lang="en-US" dirty="0">
                <a:ea typeface="+mn-lt"/>
                <a:cs typeface="+mn-lt"/>
              </a:rPr>
              <a:t>Clear and transparent criteria essential to support student's skills, competencies, knowledge, and understanding</a:t>
            </a:r>
            <a:endParaRPr lang="en-US" dirty="0"/>
          </a:p>
          <a:p>
            <a:r>
              <a:rPr lang="en-US" dirty="0">
                <a:ea typeface="+mn-lt"/>
                <a:cs typeface="+mn-lt"/>
              </a:rPr>
              <a:t>Vague comments such as "Wow me" or "Above and beyond" are not helpful in supporting student's learning.</a:t>
            </a:r>
            <a:endParaRPr lang="en-US" dirty="0"/>
          </a:p>
          <a:p>
            <a:endParaRPr lang="en-US"/>
          </a:p>
        </p:txBody>
      </p:sp>
      <p:pic>
        <p:nvPicPr>
          <p:cNvPr id="4" name="Picture 4">
            <a:extLst>
              <a:ext uri="{FF2B5EF4-FFF2-40B4-BE49-F238E27FC236}">
                <a16:creationId xmlns:a16="http://schemas.microsoft.com/office/drawing/2014/main" id="{0DDFE22F-AA5E-4E40-624B-A7AB07F84D59}"/>
              </a:ext>
            </a:extLst>
          </p:cNvPr>
          <p:cNvPicPr>
            <a:picLocks noChangeAspect="1"/>
          </p:cNvPicPr>
          <p:nvPr/>
        </p:nvPicPr>
        <p:blipFill rotWithShape="1">
          <a:blip r:embed="rId5"/>
          <a:srcRect l="78742" r="-75" b="190"/>
          <a:stretch/>
        </p:blipFill>
        <p:spPr>
          <a:xfrm>
            <a:off x="8392427" y="876300"/>
            <a:ext cx="2820315" cy="5179166"/>
          </a:xfrm>
          <a:prstGeom prst="rect">
            <a:avLst/>
          </a:prstGeom>
        </p:spPr>
      </p:pic>
      <p:pic>
        <p:nvPicPr>
          <p:cNvPr id="6" name="Audio 5">
            <a:hlinkClick r:id="" action="ppaction://media"/>
            <a:extLst>
              <a:ext uri="{FF2B5EF4-FFF2-40B4-BE49-F238E27FC236}">
                <a16:creationId xmlns:a16="http://schemas.microsoft.com/office/drawing/2014/main" id="{E1116ACF-5A8B-ED8D-3B91-BB40AFC64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04980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9365">
        <p159:morph option="byObject"/>
      </p:transition>
    </mc:Choice>
    <mc:Fallback xmlns="">
      <p:transition spd="slow" advTm="1093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9DE4-5B5E-2A4F-7CB9-8166B255239F}"/>
              </a:ext>
            </a:extLst>
          </p:cNvPr>
          <p:cNvSpPr>
            <a:spLocks noGrp="1"/>
          </p:cNvSpPr>
          <p:nvPr>
            <p:ph type="title"/>
          </p:nvPr>
        </p:nvSpPr>
        <p:spPr/>
        <p:txBody>
          <a:bodyPr/>
          <a:lstStyle/>
          <a:p>
            <a:r>
              <a:rPr lang="en-US"/>
              <a:t>Included in Part 5</a:t>
            </a:r>
          </a:p>
        </p:txBody>
      </p:sp>
      <p:sp>
        <p:nvSpPr>
          <p:cNvPr id="3" name="Content Placeholder 2">
            <a:extLst>
              <a:ext uri="{FF2B5EF4-FFF2-40B4-BE49-F238E27FC236}">
                <a16:creationId xmlns:a16="http://schemas.microsoft.com/office/drawing/2014/main" id="{5B2E0662-279B-307E-541C-BE7E167D64A7}"/>
              </a:ext>
            </a:extLst>
          </p:cNvPr>
          <p:cNvSpPr>
            <a:spLocks noGrp="1"/>
          </p:cNvSpPr>
          <p:nvPr>
            <p:ph idx="1"/>
          </p:nvPr>
        </p:nvSpPr>
        <p:spPr/>
        <p:txBody>
          <a:bodyPr vert="horz" lIns="91440" tIns="45720" rIns="91440" bIns="45720" rtlCol="0" anchor="t">
            <a:normAutofit/>
          </a:bodyPr>
          <a:lstStyle/>
          <a:p>
            <a:endParaRPr lang="en-US"/>
          </a:p>
          <a:p>
            <a:endParaRPr lang="en-US"/>
          </a:p>
          <a:p>
            <a:endParaRPr lang="en-US"/>
          </a:p>
        </p:txBody>
      </p:sp>
      <p:sp>
        <p:nvSpPr>
          <p:cNvPr id="4" name="TextBox 1">
            <a:extLst>
              <a:ext uri="{FF2B5EF4-FFF2-40B4-BE49-F238E27FC236}">
                <a16:creationId xmlns:a16="http://schemas.microsoft.com/office/drawing/2014/main" id="{63C20BF3-9AA1-7C9E-DE38-E5F33AA3B50E}"/>
              </a:ext>
            </a:extLst>
          </p:cNvPr>
          <p:cNvSpPr txBox="1"/>
          <p:nvPr/>
        </p:nvSpPr>
        <p:spPr>
          <a:xfrm>
            <a:off x="945547" y="2169196"/>
            <a:ext cx="10000554"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a:buChar char="•"/>
            </a:pPr>
            <a:r>
              <a:rPr lang="en-US">
                <a:ea typeface="+mn-lt"/>
                <a:cs typeface="+mn-lt"/>
              </a:rPr>
              <a:t>Assessment and Reporting for All</a:t>
            </a:r>
          </a:p>
          <a:p>
            <a:pPr>
              <a:buFont typeface="Arial"/>
              <a:buChar char="•"/>
            </a:pPr>
            <a:r>
              <a:rPr lang="en-US">
                <a:ea typeface="+mn-lt"/>
                <a:cs typeface="+mn-lt"/>
              </a:rPr>
              <a:t>The Proficiency Scale</a:t>
            </a:r>
            <a:endParaRPr lang="en-US"/>
          </a:p>
          <a:p>
            <a:pPr>
              <a:buFont typeface="Symbol"/>
              <a:buChar char="•"/>
            </a:pPr>
            <a:r>
              <a:rPr lang="en-US">
                <a:ea typeface="+mn-lt"/>
                <a:cs typeface="+mn-lt"/>
              </a:rPr>
              <a:t>Insufficient Evidence (IE)</a:t>
            </a:r>
          </a:p>
          <a:p>
            <a:pPr>
              <a:buFont typeface="Arial"/>
              <a:buChar char="•"/>
            </a:pPr>
            <a:endParaRPr lang="en-US">
              <a:ea typeface="+mn-lt"/>
              <a:cs typeface="+mn-lt"/>
            </a:endParaRPr>
          </a:p>
          <a:p>
            <a:endParaRPr lang="en-US"/>
          </a:p>
          <a:p>
            <a:pPr marL="285750" indent="-285750">
              <a:buFont typeface="Arial"/>
              <a:buChar char="•"/>
            </a:pPr>
            <a:endParaRPr lang="en-US">
              <a:ea typeface="+mn-lt"/>
              <a:cs typeface="+mn-lt"/>
            </a:endParaRPr>
          </a:p>
          <a:p>
            <a:pPr algn="l"/>
            <a:endParaRPr lang="en-US"/>
          </a:p>
        </p:txBody>
      </p:sp>
      <p:pic>
        <p:nvPicPr>
          <p:cNvPr id="5" name="Audio 4">
            <a:hlinkClick r:id="" action="ppaction://media"/>
            <a:extLst>
              <a:ext uri="{FF2B5EF4-FFF2-40B4-BE49-F238E27FC236}">
                <a16:creationId xmlns:a16="http://schemas.microsoft.com/office/drawing/2014/main" id="{580AC883-8FB2-B8F2-9723-639A90AA0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6338838"/>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E7B8-B28B-FA56-F24B-0C78815479D0}"/>
              </a:ext>
            </a:extLst>
          </p:cNvPr>
          <p:cNvSpPr>
            <a:spLocks noGrp="1"/>
          </p:cNvSpPr>
          <p:nvPr>
            <p:ph type="title"/>
          </p:nvPr>
        </p:nvSpPr>
        <p:spPr>
          <a:xfrm>
            <a:off x="390622" y="4977655"/>
            <a:ext cx="10427840" cy="1086056"/>
          </a:xfrm>
        </p:spPr>
        <p:txBody>
          <a:bodyPr>
            <a:normAutofit fontScale="90000"/>
          </a:bodyPr>
          <a:lstStyle/>
          <a:p>
            <a:r>
              <a:rPr lang="en-US"/>
              <a:t>Ways to Supporting Students in Progressing along the Proficiency Scale</a:t>
            </a:r>
          </a:p>
        </p:txBody>
      </p:sp>
      <p:sp>
        <p:nvSpPr>
          <p:cNvPr id="3" name="Content Placeholder 2">
            <a:extLst>
              <a:ext uri="{FF2B5EF4-FFF2-40B4-BE49-F238E27FC236}">
                <a16:creationId xmlns:a16="http://schemas.microsoft.com/office/drawing/2014/main" id="{F1627A85-70F5-116D-265C-08FFDB052E97}"/>
              </a:ext>
            </a:extLst>
          </p:cNvPr>
          <p:cNvSpPr>
            <a:spLocks noGrp="1"/>
          </p:cNvSpPr>
          <p:nvPr>
            <p:ph idx="1"/>
          </p:nvPr>
        </p:nvSpPr>
        <p:spPr>
          <a:xfrm>
            <a:off x="520245" y="2120903"/>
            <a:ext cx="10949570" cy="4150433"/>
          </a:xfrm>
        </p:spPr>
        <p:txBody>
          <a:bodyPr vert="horz" lIns="91440" tIns="45720" rIns="91440" bIns="45720" rtlCol="0" anchor="t">
            <a:normAutofit/>
          </a:bodyPr>
          <a:lstStyle/>
          <a:p>
            <a:pPr marL="0" indent="0">
              <a:buNone/>
            </a:pPr>
            <a:endParaRPr lang="en-US" i="0"/>
          </a:p>
          <a:p>
            <a:endParaRPr lang="en-US"/>
          </a:p>
        </p:txBody>
      </p:sp>
      <p:pic>
        <p:nvPicPr>
          <p:cNvPr id="5" name="Audio 4">
            <a:hlinkClick r:id="" action="ppaction://media"/>
            <a:extLst>
              <a:ext uri="{FF2B5EF4-FFF2-40B4-BE49-F238E27FC236}">
                <a16:creationId xmlns:a16="http://schemas.microsoft.com/office/drawing/2014/main" id="{67509AA2-4664-70C1-572E-0C884902F6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1975039"/>
      </p:ext>
    </p:extLst>
  </p:cSld>
  <p:clrMapOvr>
    <a:masterClrMapping/>
  </p:clrMapOvr>
  <mc:AlternateContent xmlns:mc="http://schemas.openxmlformats.org/markup-compatibility/2006" xmlns:p14="http://schemas.microsoft.com/office/powerpoint/2010/main">
    <mc:Choice Requires="p14">
      <p:transition spd="slow" p14:dur="2000" advTm="22410"/>
    </mc:Choice>
    <mc:Fallback xmlns="">
      <p:transition spd="slow" advTm="2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DA8D8C59-23E4-F990-D797-653EAA068101}"/>
              </a:ext>
            </a:extLst>
          </p:cNvPr>
          <p:cNvSpPr txBox="1"/>
          <p:nvPr/>
        </p:nvSpPr>
        <p:spPr>
          <a:xfrm>
            <a:off x="5598241" y="2870700"/>
            <a:ext cx="476318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rPr>
              <a:t>Take a moment to look at the Ministry Provincial Scale document to see ways to support our learners in progressing along the proficiency scale.</a:t>
            </a:r>
          </a:p>
          <a:p>
            <a:endParaRPr lang="en-US">
              <a:solidFill>
                <a:schemeClr val="tx2"/>
              </a:solidFill>
            </a:endParaRPr>
          </a:p>
          <a:p>
            <a:r>
              <a:rPr lang="en-US">
                <a:solidFill>
                  <a:schemeClr val="tx2"/>
                </a:solidFill>
              </a:rPr>
              <a:t>From these lists of supports, identify what you are already doing.</a:t>
            </a:r>
          </a:p>
          <a:p>
            <a:endParaRPr lang="en-US">
              <a:solidFill>
                <a:schemeClr val="tx2"/>
              </a:solidFill>
            </a:endParaRPr>
          </a:p>
          <a:p>
            <a:r>
              <a:rPr lang="en-US">
                <a:solidFill>
                  <a:schemeClr val="tx2"/>
                </a:solidFill>
              </a:rPr>
              <a:t>What are some ways to support that you could add to these lists?</a:t>
            </a:r>
          </a:p>
          <a:p>
            <a:endParaRPr lang="en-US"/>
          </a:p>
          <a:p>
            <a:endParaRPr lang="en-US"/>
          </a:p>
          <a:p>
            <a:endParaRPr lang="en-US"/>
          </a:p>
          <a:p>
            <a:endParaRPr lang="en-US"/>
          </a:p>
        </p:txBody>
      </p:sp>
      <p:pic>
        <p:nvPicPr>
          <p:cNvPr id="5" name="Audio 4">
            <a:hlinkClick r:id="" action="ppaction://media"/>
            <a:extLst>
              <a:ext uri="{FF2B5EF4-FFF2-40B4-BE49-F238E27FC236}">
                <a16:creationId xmlns:a16="http://schemas.microsoft.com/office/drawing/2014/main" id="{8C38C76B-C208-128C-11C7-6380FEE424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4366641"/>
      </p:ext>
    </p:extLst>
  </p:cSld>
  <p:clrMapOvr>
    <a:masterClrMapping/>
  </p:clrMapOvr>
  <mc:AlternateContent xmlns:mc="http://schemas.openxmlformats.org/markup-compatibility/2006" xmlns:p14="http://schemas.microsoft.com/office/powerpoint/2010/main">
    <mc:Choice Requires="p14">
      <p:transition spd="slow" p14:dur="2000" advTm="6378"/>
    </mc:Choice>
    <mc:Fallback xmlns="">
      <p:transition spd="slow" advTm="6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4051-98DE-0915-0090-226ED72873B7}"/>
              </a:ext>
            </a:extLst>
          </p:cNvPr>
          <p:cNvSpPr>
            <a:spLocks noGrp="1"/>
          </p:cNvSpPr>
          <p:nvPr>
            <p:ph type="title"/>
          </p:nvPr>
        </p:nvSpPr>
        <p:spPr/>
        <p:txBody>
          <a:bodyPr/>
          <a:lstStyle/>
          <a:p>
            <a:r>
              <a:rPr lang="en-US"/>
              <a:t>Insufficient Evidence (IE)</a:t>
            </a:r>
          </a:p>
        </p:txBody>
      </p:sp>
      <p:sp>
        <p:nvSpPr>
          <p:cNvPr id="3" name="Content Placeholder 2">
            <a:extLst>
              <a:ext uri="{FF2B5EF4-FFF2-40B4-BE49-F238E27FC236}">
                <a16:creationId xmlns:a16="http://schemas.microsoft.com/office/drawing/2014/main" id="{D044B043-6288-5251-7326-19E9BA4AA5C1}"/>
              </a:ext>
            </a:extLst>
          </p:cNvPr>
          <p:cNvSpPr>
            <a:spLocks noGrp="1"/>
          </p:cNvSpPr>
          <p:nvPr>
            <p:ph idx="1"/>
          </p:nvPr>
        </p:nvSpPr>
        <p:spPr/>
        <p:txBody>
          <a:bodyPr vert="horz" lIns="91440" tIns="45720" rIns="91440" bIns="45720" rtlCol="0" anchor="t">
            <a:normAutofit/>
          </a:bodyPr>
          <a:lstStyle/>
          <a:p>
            <a:pPr marL="0" indent="0">
              <a:lnSpc>
                <a:spcPct val="90000"/>
              </a:lnSpc>
              <a:buNone/>
            </a:pPr>
            <a:r>
              <a:rPr lang="en-US">
                <a:ea typeface="+mn-lt"/>
                <a:cs typeface="+mn-lt"/>
              </a:rPr>
              <a:t>Used in select instances … when teachers do not have enough information to assess a student</a:t>
            </a:r>
            <a:endParaRPr lang="en-US"/>
          </a:p>
          <a:p>
            <a:pPr marL="560070" lvl="1" indent="-285750">
              <a:lnSpc>
                <a:spcPct val="90000"/>
              </a:lnSpc>
              <a:buFont typeface="Arial"/>
              <a:buChar char="•"/>
            </a:pPr>
            <a:r>
              <a:rPr lang="en-US" i="0">
                <a:ea typeface="+mn-lt"/>
                <a:cs typeface="+mn-lt"/>
              </a:rPr>
              <a:t>Student arrives just before the end of the term</a:t>
            </a:r>
          </a:p>
          <a:p>
            <a:pPr marL="560070" lvl="1" indent="-285750">
              <a:lnSpc>
                <a:spcPct val="90000"/>
              </a:lnSpc>
              <a:buFont typeface="Arial"/>
              <a:buChar char="•"/>
            </a:pPr>
            <a:r>
              <a:rPr lang="en-US" i="0">
                <a:ea typeface="+mn-lt"/>
                <a:cs typeface="+mn-lt"/>
              </a:rPr>
              <a:t>Student has been away for a significant period</a:t>
            </a:r>
          </a:p>
          <a:p>
            <a:pPr marL="560070" lvl="1" indent="-285750">
              <a:lnSpc>
                <a:spcPct val="90000"/>
              </a:lnSpc>
              <a:buFont typeface="Arial"/>
              <a:buChar char="•"/>
            </a:pPr>
            <a:r>
              <a:rPr lang="en-US" i="0">
                <a:ea typeface="+mn-lt"/>
                <a:cs typeface="+mn-lt"/>
              </a:rPr>
              <a:t>A student is below 50% (Grades 10 – 12) and needs to provide further evidence</a:t>
            </a:r>
            <a:endParaRPr lang="en-US"/>
          </a:p>
          <a:p>
            <a:pPr marL="0" indent="0">
              <a:buNone/>
            </a:pPr>
            <a:r>
              <a:rPr lang="en-US">
                <a:ea typeface="+mn-lt"/>
                <a:cs typeface="+mn-lt"/>
              </a:rPr>
              <a:t>Insufficient Evidence (IE) is only appropriate when students, parents, and caregivers have an interest in demonstrating further evidence of learning and/or would like to have the student’s mark eventually translated into a proficiency scale indicator or letter grade and percentage. Otherwise Standing Granted (SG) or Failed “F” may be more appropriate.</a:t>
            </a:r>
            <a:endParaRPr lang="en-US"/>
          </a:p>
          <a:p>
            <a:endParaRPr lang="en-US"/>
          </a:p>
        </p:txBody>
      </p:sp>
      <p:pic>
        <p:nvPicPr>
          <p:cNvPr id="9" name="Audio 8">
            <a:hlinkClick r:id="" action="ppaction://media"/>
            <a:extLst>
              <a:ext uri="{FF2B5EF4-FFF2-40B4-BE49-F238E27FC236}">
                <a16:creationId xmlns:a16="http://schemas.microsoft.com/office/drawing/2014/main" id="{88253863-E387-7F52-FAAA-87C488DC3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37322223"/>
      </p:ext>
    </p:extLst>
  </p:cSld>
  <p:clrMapOvr>
    <a:masterClrMapping/>
  </p:clrMapOvr>
  <mc:AlternateContent xmlns:mc="http://schemas.openxmlformats.org/markup-compatibility/2006" xmlns:p14="http://schemas.microsoft.com/office/powerpoint/2010/main">
    <mc:Choice Requires="p14">
      <p:transition spd="slow" p14:dur="2000" advTm="92481"/>
    </mc:Choice>
    <mc:Fallback xmlns="">
      <p:transition spd="slow" advTm="92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BF17-3DB6-CCDB-4AAB-7FC23CD53A3C}"/>
              </a:ext>
            </a:extLst>
          </p:cNvPr>
          <p:cNvSpPr>
            <a:spLocks noGrp="1"/>
          </p:cNvSpPr>
          <p:nvPr>
            <p:ph type="title"/>
          </p:nvPr>
        </p:nvSpPr>
        <p:spPr/>
        <p:txBody>
          <a:bodyPr/>
          <a:lstStyle/>
          <a:p>
            <a:r>
              <a:rPr lang="en-US"/>
              <a:t>Difference between 'IE' and Emerging</a:t>
            </a:r>
          </a:p>
        </p:txBody>
      </p:sp>
      <p:sp>
        <p:nvSpPr>
          <p:cNvPr id="3" name="Text Placeholder 2">
            <a:extLst>
              <a:ext uri="{FF2B5EF4-FFF2-40B4-BE49-F238E27FC236}">
                <a16:creationId xmlns:a16="http://schemas.microsoft.com/office/drawing/2014/main" id="{9981B94A-F6FF-3CAB-4FD7-E73071B1FF20}"/>
              </a:ext>
            </a:extLst>
          </p:cNvPr>
          <p:cNvSpPr>
            <a:spLocks noGrp="1"/>
          </p:cNvSpPr>
          <p:nvPr>
            <p:ph type="body" idx="1"/>
          </p:nvPr>
        </p:nvSpPr>
        <p:spPr>
          <a:xfrm>
            <a:off x="790007" y="1578215"/>
            <a:ext cx="5007110" cy="814387"/>
          </a:xfrm>
        </p:spPr>
        <p:txBody>
          <a:bodyPr/>
          <a:lstStyle/>
          <a:p>
            <a:r>
              <a:rPr lang="en-US"/>
              <a:t>EMERGING</a:t>
            </a:r>
          </a:p>
        </p:txBody>
      </p:sp>
      <p:sp>
        <p:nvSpPr>
          <p:cNvPr id="4" name="Content Placeholder 3">
            <a:extLst>
              <a:ext uri="{FF2B5EF4-FFF2-40B4-BE49-F238E27FC236}">
                <a16:creationId xmlns:a16="http://schemas.microsoft.com/office/drawing/2014/main" id="{8F435811-06CD-6C9E-DF80-98D34EB4DDA4}"/>
              </a:ext>
            </a:extLst>
          </p:cNvPr>
          <p:cNvSpPr>
            <a:spLocks noGrp="1"/>
          </p:cNvSpPr>
          <p:nvPr>
            <p:ph sz="half" idx="2"/>
          </p:nvPr>
        </p:nvSpPr>
        <p:spPr>
          <a:xfrm>
            <a:off x="712766" y="2443256"/>
            <a:ext cx="5007110" cy="3243942"/>
          </a:xfrm>
        </p:spPr>
        <p:txBody>
          <a:bodyPr vert="horz" lIns="91440" tIns="45720" rIns="91440" bIns="45720" rtlCol="0" anchor="t">
            <a:normAutofit fontScale="85000" lnSpcReduction="10000"/>
          </a:bodyPr>
          <a:lstStyle/>
          <a:p>
            <a:r>
              <a:rPr lang="en-US">
                <a:ea typeface="+mn-lt"/>
                <a:cs typeface="+mn-lt"/>
              </a:rPr>
              <a:t>A student at the Emerging level is attending, and working on developing the criteria as outlined in the Emerging column of the proficiency scale for a learning standard/goal</a:t>
            </a:r>
          </a:p>
          <a:p>
            <a:r>
              <a:rPr lang="en-US">
                <a:ea typeface="+mn-lt"/>
                <a:cs typeface="+mn-lt"/>
              </a:rPr>
              <a:t>This student is demonstrating evidence of learning that that is where they are at on the scale.</a:t>
            </a:r>
            <a:endParaRPr lang="en-US"/>
          </a:p>
        </p:txBody>
      </p:sp>
      <p:sp>
        <p:nvSpPr>
          <p:cNvPr id="5" name="Text Placeholder 4">
            <a:extLst>
              <a:ext uri="{FF2B5EF4-FFF2-40B4-BE49-F238E27FC236}">
                <a16:creationId xmlns:a16="http://schemas.microsoft.com/office/drawing/2014/main" id="{3C73D559-E590-C85D-3979-AB9E6BA345F3}"/>
              </a:ext>
            </a:extLst>
          </p:cNvPr>
          <p:cNvSpPr>
            <a:spLocks noGrp="1"/>
          </p:cNvSpPr>
          <p:nvPr>
            <p:ph type="body" sz="quarter" idx="3"/>
          </p:nvPr>
        </p:nvSpPr>
        <p:spPr>
          <a:xfrm>
            <a:off x="6208066" y="1626269"/>
            <a:ext cx="5031769" cy="814387"/>
          </a:xfrm>
        </p:spPr>
        <p:txBody>
          <a:bodyPr/>
          <a:lstStyle/>
          <a:p>
            <a:r>
              <a:rPr lang="en-US">
                <a:ea typeface="+mn-lt"/>
                <a:cs typeface="+mn-lt"/>
              </a:rPr>
              <a:t>Insufficient Evidence "IE"</a:t>
            </a:r>
            <a:endParaRPr lang="en-US"/>
          </a:p>
        </p:txBody>
      </p:sp>
      <p:sp>
        <p:nvSpPr>
          <p:cNvPr id="6" name="Content Placeholder 5">
            <a:extLst>
              <a:ext uri="{FF2B5EF4-FFF2-40B4-BE49-F238E27FC236}">
                <a16:creationId xmlns:a16="http://schemas.microsoft.com/office/drawing/2014/main" id="{D299E4BB-AB9E-706A-6869-AB06043A00C4}"/>
              </a:ext>
            </a:extLst>
          </p:cNvPr>
          <p:cNvSpPr>
            <a:spLocks noGrp="1"/>
          </p:cNvSpPr>
          <p:nvPr>
            <p:ph sz="quarter" idx="4"/>
          </p:nvPr>
        </p:nvSpPr>
        <p:spPr>
          <a:xfrm>
            <a:off x="6208066" y="2443256"/>
            <a:ext cx="5031769" cy="3532266"/>
          </a:xfrm>
        </p:spPr>
        <p:txBody>
          <a:bodyPr vert="horz" lIns="91440" tIns="45720" rIns="91440" bIns="45720" rtlCol="0" anchor="t">
            <a:normAutofit fontScale="85000" lnSpcReduction="10000"/>
          </a:bodyPr>
          <a:lstStyle/>
          <a:p>
            <a:r>
              <a:rPr lang="en-US"/>
              <a:t>A student can be assigned an 'IE' if they have not proved sufficient evidence of learning for where they are on the proficiency scale. They could be anywhere on the scale.</a:t>
            </a:r>
          </a:p>
          <a:p>
            <a:r>
              <a:rPr lang="en-US"/>
              <a:t>The lack of evidence may be due to a variety of reasons including extended sickness, moving schools mid semester, etc.</a:t>
            </a:r>
          </a:p>
          <a:p>
            <a:r>
              <a:rPr lang="en-US"/>
              <a:t>If an 'IE' plan is not the most appropriate course of action for the student, then an Emerging (gr. 8 &amp;9) can be assigned or it may be decided that a student needs to retake a course (Gr. 10-12)</a:t>
            </a:r>
          </a:p>
        </p:txBody>
      </p:sp>
      <p:pic>
        <p:nvPicPr>
          <p:cNvPr id="8" name="Audio 7">
            <a:hlinkClick r:id="" action="ppaction://media"/>
            <a:extLst>
              <a:ext uri="{FF2B5EF4-FFF2-40B4-BE49-F238E27FC236}">
                <a16:creationId xmlns:a16="http://schemas.microsoft.com/office/drawing/2014/main" id="{26F8E2D9-F50D-80D5-A994-E0B8B94C0B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1169003"/>
      </p:ext>
    </p:extLst>
  </p:cSld>
  <p:clrMapOvr>
    <a:masterClrMapping/>
  </p:clrMapOvr>
  <mc:AlternateContent xmlns:mc="http://schemas.openxmlformats.org/markup-compatibility/2006" xmlns:p14="http://schemas.microsoft.com/office/powerpoint/2010/main">
    <mc:Choice Requires="p14">
      <p:transition spd="slow" p14:dur="2000" advTm="54602"/>
    </mc:Choice>
    <mc:Fallback xmlns="">
      <p:transition spd="slow" advTm="5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2C08-D99F-CAF8-F425-880CBA56670A}"/>
              </a:ext>
            </a:extLst>
          </p:cNvPr>
          <p:cNvSpPr>
            <a:spLocks noGrp="1"/>
          </p:cNvSpPr>
          <p:nvPr>
            <p:ph type="title"/>
          </p:nvPr>
        </p:nvSpPr>
        <p:spPr>
          <a:xfrm>
            <a:off x="318058" y="2171"/>
            <a:ext cx="10441236" cy="1398359"/>
          </a:xfrm>
        </p:spPr>
        <p:txBody>
          <a:bodyPr>
            <a:normAutofit/>
          </a:bodyPr>
          <a:lstStyle/>
          <a:p>
            <a:r>
              <a:rPr lang="en-US">
                <a:ea typeface="+mj-lt"/>
                <a:cs typeface="+mj-lt"/>
              </a:rPr>
              <a:t>"IE" (if used at the end of the school year)</a:t>
            </a:r>
            <a:endParaRPr lang="en-US"/>
          </a:p>
        </p:txBody>
      </p:sp>
      <p:sp>
        <p:nvSpPr>
          <p:cNvPr id="3" name="Content Placeholder 2">
            <a:extLst>
              <a:ext uri="{FF2B5EF4-FFF2-40B4-BE49-F238E27FC236}">
                <a16:creationId xmlns:a16="http://schemas.microsoft.com/office/drawing/2014/main" id="{F272AFE9-1F39-6606-9442-12526BCD45C9}"/>
              </a:ext>
            </a:extLst>
          </p:cNvPr>
          <p:cNvSpPr>
            <a:spLocks noGrp="1"/>
          </p:cNvSpPr>
          <p:nvPr>
            <p:ph sz="half" idx="2"/>
          </p:nvPr>
        </p:nvSpPr>
        <p:spPr>
          <a:xfrm>
            <a:off x="280280" y="1392932"/>
            <a:ext cx="11631703" cy="3250806"/>
          </a:xfrm>
        </p:spPr>
        <p:txBody>
          <a:bodyPr vert="horz" lIns="91440" tIns="45720" rIns="91440" bIns="45720" rtlCol="0" anchor="t">
            <a:noAutofit/>
          </a:bodyPr>
          <a:lstStyle/>
          <a:p>
            <a:pPr marL="285750" indent="-285750">
              <a:buFont typeface="Arial,Sans-Serif" panose="020B0604020202020204" pitchFamily="34" charset="0"/>
            </a:pPr>
            <a:r>
              <a:rPr lang="en-US" sz="1400">
                <a:ea typeface="+mn-lt"/>
                <a:cs typeface="+mn-lt"/>
              </a:rPr>
              <a:t>Stakeholders work together to determine the best course of action and decide if IE should remain in place or if it can be converted to a proficiency level for grades 8 and 9 ,  or letter grade and percentage for grades 10 to 12</a:t>
            </a:r>
          </a:p>
          <a:p>
            <a:pPr marL="285750" indent="-285750">
              <a:buFont typeface="Arial,Sans-Serif" panose="020B0604020202020204" pitchFamily="34" charset="0"/>
            </a:pPr>
            <a:r>
              <a:rPr lang="en-US" sz="1400">
                <a:ea typeface="+mn-lt"/>
                <a:cs typeface="+mn-lt"/>
              </a:rPr>
              <a:t>At the time of conversion, teachers, P/VPs, parents, caregivers work together to determine the proficiency level, letter grade and percentage that is most appropriate. </a:t>
            </a:r>
          </a:p>
          <a:p>
            <a:pPr marL="285750" indent="-285750">
              <a:buFont typeface="Arial,Sans-Serif" panose="020B0604020202020204" pitchFamily="34" charset="0"/>
            </a:pPr>
            <a:r>
              <a:rPr lang="en-US" sz="1400">
                <a:ea typeface="+mn-lt"/>
                <a:cs typeface="+mn-lt"/>
              </a:rPr>
              <a:t>A concrete plan is put into place to ensure the conversion of the IE  within one calendar year </a:t>
            </a:r>
          </a:p>
          <a:p>
            <a:pPr marL="285750" indent="-285750">
              <a:buFont typeface="Arial,Sans-Serif" panose="020B0604020202020204" pitchFamily="34" charset="0"/>
            </a:pPr>
            <a:r>
              <a:rPr lang="en-US" sz="1400">
                <a:ea typeface="+mn-lt"/>
                <a:cs typeface="+mn-lt"/>
              </a:rPr>
              <a:t>If 'IE' remains in place, a plan for support must be developed. The plan will include:</a:t>
            </a:r>
          </a:p>
          <a:p>
            <a:pPr marL="742950" lvl="1" indent="-285750">
              <a:buFont typeface="Courier New,monospace" panose="020B0604020202020204" pitchFamily="34" charset="0"/>
              <a:buChar char="o"/>
            </a:pPr>
            <a:r>
              <a:rPr lang="en-US" sz="1400" i="0">
                <a:ea typeface="+mn-lt"/>
                <a:cs typeface="+mn-lt"/>
              </a:rPr>
              <a:t>Which learning standards the student needs to demonstrate</a:t>
            </a:r>
          </a:p>
          <a:p>
            <a:pPr marL="742950" lvl="1" indent="-285750">
              <a:buFont typeface="Courier New,monospace" panose="020B0604020202020204" pitchFamily="34" charset="0"/>
              <a:buChar char="o"/>
            </a:pPr>
            <a:r>
              <a:rPr lang="en-US" sz="1400" i="0">
                <a:ea typeface="+mn-lt"/>
                <a:cs typeface="+mn-lt"/>
              </a:rPr>
              <a:t>Areas of strength</a:t>
            </a:r>
          </a:p>
          <a:p>
            <a:pPr marL="742950" lvl="1" indent="-285750">
              <a:buFont typeface="Courier New,monospace" panose="020B0604020202020204" pitchFamily="34" charset="0"/>
              <a:buChar char="o"/>
            </a:pPr>
            <a:r>
              <a:rPr lang="en-US" sz="1400" i="0">
                <a:ea typeface="+mn-lt"/>
                <a:cs typeface="+mn-lt"/>
              </a:rPr>
              <a:t>Areas that need future growth</a:t>
            </a:r>
          </a:p>
          <a:p>
            <a:pPr marL="742950" lvl="1" indent="-285750">
              <a:buFont typeface="Courier New,monospace" panose="020B0604020202020204" pitchFamily="34" charset="0"/>
              <a:buChar char="o"/>
            </a:pPr>
            <a:r>
              <a:rPr lang="en-US" sz="1400" i="0">
                <a:ea typeface="+mn-lt"/>
                <a:cs typeface="+mn-lt"/>
              </a:rPr>
              <a:t>How the student will meet the learning standards</a:t>
            </a:r>
          </a:p>
          <a:p>
            <a:pPr marL="0" indent="0">
              <a:buNone/>
            </a:pPr>
            <a:r>
              <a:rPr lang="en-US" sz="1400" u="sng">
                <a:ea typeface="+mn-lt"/>
                <a:cs typeface="+mn-lt"/>
              </a:rPr>
              <a:t>NOTE for Grades 10-12</a:t>
            </a:r>
            <a:endParaRPr lang="en-US" sz="1400">
              <a:ea typeface="+mn-lt"/>
              <a:cs typeface="+mn-lt"/>
            </a:endParaRPr>
          </a:p>
          <a:p>
            <a:pPr marL="228600" lvl="1" indent="-228600"/>
            <a:r>
              <a:rPr lang="en-US" sz="1400" i="0">
                <a:ea typeface="+mn-lt"/>
                <a:cs typeface="+mn-lt"/>
              </a:rPr>
              <a:t>Not appropriate for all students.  If the student has not attended regularly, or where the bulk of the standards need to be accounted for, it may be decided that the student repeat the course.</a:t>
            </a:r>
          </a:p>
          <a:p>
            <a:pPr marL="228600" lvl="1" indent="-228600"/>
            <a:r>
              <a:rPr lang="en-US" sz="1400" i="0">
                <a:ea typeface="+mn-lt"/>
                <a:cs typeface="+mn-lt"/>
              </a:rPr>
              <a:t>If an F is used, important to outline a clear support plan for the student to retake the course to ensure that they are better able to fulfill grad requirements</a:t>
            </a:r>
            <a:endParaRPr lang="en-US"/>
          </a:p>
          <a:p>
            <a:pPr marL="0" indent="0">
              <a:buNone/>
            </a:pPr>
            <a:endParaRPr lang="en-US" sz="1400"/>
          </a:p>
        </p:txBody>
      </p:sp>
      <p:pic>
        <p:nvPicPr>
          <p:cNvPr id="6" name="Audio 5">
            <a:hlinkClick r:id="" action="ppaction://media"/>
            <a:extLst>
              <a:ext uri="{FF2B5EF4-FFF2-40B4-BE49-F238E27FC236}">
                <a16:creationId xmlns:a16="http://schemas.microsoft.com/office/drawing/2014/main" id="{FC0DFE2E-99C2-2642-BB8D-595A9D737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0847447"/>
      </p:ext>
    </p:extLst>
  </p:cSld>
  <p:clrMapOvr>
    <a:masterClrMapping/>
  </p:clrMapOvr>
  <mc:AlternateContent xmlns:mc="http://schemas.openxmlformats.org/markup-compatibility/2006" xmlns:p14="http://schemas.microsoft.com/office/powerpoint/2010/main">
    <mc:Choice Requires="p14">
      <p:transition spd="slow" p14:dur="2000" advTm="85920"/>
    </mc:Choice>
    <mc:Fallback xmlns="">
      <p:transition spd="slow" advTm="85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C573-DD2F-22FC-AB32-F5D6A9B68465}"/>
              </a:ext>
            </a:extLst>
          </p:cNvPr>
          <p:cNvSpPr>
            <a:spLocks noGrp="1"/>
          </p:cNvSpPr>
          <p:nvPr>
            <p:ph type="title"/>
          </p:nvPr>
        </p:nvSpPr>
        <p:spPr/>
        <p:txBody>
          <a:bodyPr/>
          <a:lstStyle/>
          <a:p>
            <a:r>
              <a:rPr lang="en-US">
                <a:ea typeface="+mj-lt"/>
                <a:cs typeface="+mj-lt"/>
              </a:rPr>
              <a:t>Promotion and Retention</a:t>
            </a:r>
            <a:endParaRPr lang="en-US"/>
          </a:p>
        </p:txBody>
      </p:sp>
      <p:sp>
        <p:nvSpPr>
          <p:cNvPr id="3" name="Content Placeholder 2">
            <a:extLst>
              <a:ext uri="{FF2B5EF4-FFF2-40B4-BE49-F238E27FC236}">
                <a16:creationId xmlns:a16="http://schemas.microsoft.com/office/drawing/2014/main" id="{24676DF1-6F56-5B49-4E08-979308FF8C3C}"/>
              </a:ext>
            </a:extLst>
          </p:cNvPr>
          <p:cNvSpPr>
            <a:spLocks noGrp="1"/>
          </p:cNvSpPr>
          <p:nvPr>
            <p:ph idx="1"/>
          </p:nvPr>
        </p:nvSpPr>
        <p:spPr/>
        <p:txBody>
          <a:bodyPr vert="horz" lIns="91440" tIns="45720" rIns="91440" bIns="45720" rtlCol="0" anchor="t">
            <a:normAutofit/>
          </a:bodyPr>
          <a:lstStyle/>
          <a:p>
            <a:pPr>
              <a:lnSpc>
                <a:spcPct val="90000"/>
              </a:lnSpc>
            </a:pPr>
            <a:r>
              <a:rPr lang="en-US">
                <a:ea typeface="+mn-lt"/>
                <a:cs typeface="+mn-lt"/>
              </a:rPr>
              <a:t>Promotion – most students meet the learning standards and progress to the next grade.</a:t>
            </a:r>
          </a:p>
          <a:p>
            <a:pPr>
              <a:lnSpc>
                <a:spcPct val="90000"/>
              </a:lnSpc>
            </a:pPr>
            <a:r>
              <a:rPr lang="en-US">
                <a:ea typeface="+mn-lt"/>
                <a:cs typeface="+mn-lt"/>
              </a:rPr>
              <a:t>Promotion with Supports – when a student does not meet the learning standards by the end of a school year, but is promoted to the next grade, a concrete plan to support the student's learning needs should be developed and involve both the promoting and receiving teachers.</a:t>
            </a:r>
          </a:p>
          <a:p>
            <a:pPr>
              <a:lnSpc>
                <a:spcPct val="90000"/>
              </a:lnSpc>
            </a:pPr>
            <a:r>
              <a:rPr lang="en-US">
                <a:ea typeface="+mn-lt"/>
                <a:cs typeface="+mn-lt"/>
              </a:rPr>
              <a:t>Retention – If retention is in the student's best interest, alternative materials and instructional strategies should be identified to address areas previously identified as needing additional support.</a:t>
            </a:r>
            <a:endParaRPr lang="en-US"/>
          </a:p>
        </p:txBody>
      </p:sp>
      <p:pic>
        <p:nvPicPr>
          <p:cNvPr id="8" name="Audio 7">
            <a:hlinkClick r:id="" action="ppaction://media"/>
            <a:extLst>
              <a:ext uri="{FF2B5EF4-FFF2-40B4-BE49-F238E27FC236}">
                <a16:creationId xmlns:a16="http://schemas.microsoft.com/office/drawing/2014/main" id="{666F16C9-7190-2A92-4B47-ECD2F2A75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291179"/>
      </p:ext>
    </p:extLst>
  </p:cSld>
  <p:clrMapOvr>
    <a:masterClrMapping/>
  </p:clrMapOvr>
  <mc:AlternateContent xmlns:mc="http://schemas.openxmlformats.org/markup-compatibility/2006" xmlns:p14="http://schemas.microsoft.com/office/powerpoint/2010/main">
    <mc:Choice Requires="p14">
      <p:transition spd="slow" p14:dur="2000" advTm="103256"/>
    </mc:Choice>
    <mc:Fallback xmlns="">
      <p:transition spd="slow" advTm="103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4910628" y="430806"/>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DA8D8C59-23E4-F990-D797-653EAA068101}"/>
              </a:ext>
            </a:extLst>
          </p:cNvPr>
          <p:cNvSpPr txBox="1"/>
          <p:nvPr/>
        </p:nvSpPr>
        <p:spPr>
          <a:xfrm>
            <a:off x="5497860" y="2149343"/>
            <a:ext cx="5785377"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ea typeface="+mn-lt"/>
                <a:cs typeface="+mn-lt"/>
              </a:rPr>
              <a:t>Acknowledging that all topics from this module are important, we would like you to identify and discuss which topic you feel needs to be prioritized and further explored as a school community.</a:t>
            </a:r>
            <a:endParaRPr lang="en-US">
              <a:solidFill>
                <a:schemeClr val="tx2"/>
              </a:solidFill>
            </a:endParaRPr>
          </a:p>
          <a:p>
            <a:endParaRPr lang="en-US" sz="2000">
              <a:solidFill>
                <a:schemeClr val="tx2"/>
              </a:solidFill>
            </a:endParaRPr>
          </a:p>
          <a:p>
            <a:pPr marL="342900" indent="-342900">
              <a:buFont typeface="Calibri"/>
              <a:buChar char="-"/>
            </a:pPr>
            <a:r>
              <a:rPr lang="en-US" sz="2000">
                <a:solidFill>
                  <a:srgbClr val="CCC9C2"/>
                </a:solidFill>
              </a:rPr>
              <a:t>Educational Equity</a:t>
            </a:r>
          </a:p>
          <a:p>
            <a:pPr marL="342900" indent="-342900">
              <a:buFont typeface="Calibri"/>
              <a:buChar char="-"/>
            </a:pPr>
            <a:r>
              <a:rPr lang="en-US" sz="2000">
                <a:solidFill>
                  <a:srgbClr val="CCC9C2"/>
                </a:solidFill>
              </a:rPr>
              <a:t>Assessment and Reporting for All</a:t>
            </a:r>
          </a:p>
          <a:p>
            <a:pPr marL="342900" indent="-342900">
              <a:buFont typeface="Calibri"/>
              <a:buChar char="-"/>
            </a:pPr>
            <a:r>
              <a:rPr lang="en-US" sz="2000">
                <a:solidFill>
                  <a:srgbClr val="CCC9C2"/>
                </a:solidFill>
              </a:rPr>
              <a:t>Equitable and Decolonized Assessment Processes</a:t>
            </a:r>
          </a:p>
          <a:p>
            <a:pPr marL="342900" indent="-342900">
              <a:buFont typeface="Calibri"/>
              <a:buChar char="-"/>
            </a:pPr>
            <a:r>
              <a:rPr lang="en-US" sz="2000">
                <a:solidFill>
                  <a:srgbClr val="CCC9C2"/>
                </a:solidFill>
              </a:rPr>
              <a:t>Developing Proficiency Scales</a:t>
            </a:r>
          </a:p>
          <a:p>
            <a:pPr marL="342900" indent="-342900">
              <a:buFont typeface="Calibri"/>
              <a:buChar char="-"/>
            </a:pPr>
            <a:r>
              <a:rPr lang="en-US" sz="2000">
                <a:solidFill>
                  <a:srgbClr val="CCC9C2"/>
                </a:solidFill>
              </a:rPr>
              <a:t>Ways to Support Students</a:t>
            </a:r>
          </a:p>
          <a:p>
            <a:pPr marL="342900" indent="-342900">
              <a:buFont typeface="Calibri"/>
              <a:buChar char="-"/>
            </a:pPr>
            <a:endParaRPr lang="en-US" sz="2000">
              <a:solidFill>
                <a:srgbClr val="CCC9C2"/>
              </a:solidFill>
            </a:endParaRPr>
          </a:p>
          <a:p>
            <a:r>
              <a:rPr lang="en-US" sz="2000">
                <a:solidFill>
                  <a:srgbClr val="CCC9C2"/>
                </a:solidFill>
              </a:rPr>
              <a:t>Please use the 'School Planning' graphic organizer to capture your thinking and conversations.</a:t>
            </a:r>
          </a:p>
          <a:p>
            <a:endParaRPr lang="en-US" sz="2000">
              <a:solidFill>
                <a:srgbClr val="CCC9C2"/>
              </a:solidFill>
            </a:endParaRPr>
          </a:p>
          <a:p>
            <a:pPr marL="342900" indent="-342900">
              <a:buFont typeface="Calibri"/>
              <a:buChar char="-"/>
            </a:pPr>
            <a:endParaRPr lang="en-US" sz="2000">
              <a:solidFill>
                <a:srgbClr val="CCC9C2"/>
              </a:solidFill>
            </a:endParaRPr>
          </a:p>
          <a:p>
            <a:endParaRPr lang="en-US"/>
          </a:p>
          <a:p>
            <a:endParaRPr lang="en-US"/>
          </a:p>
          <a:p>
            <a:endParaRPr lang="en-US"/>
          </a:p>
          <a:p>
            <a:endParaRPr lang="en-US"/>
          </a:p>
        </p:txBody>
      </p:sp>
      <p:pic>
        <p:nvPicPr>
          <p:cNvPr id="5" name="Audio 4">
            <a:hlinkClick r:id="" action="ppaction://media"/>
            <a:extLst>
              <a:ext uri="{FF2B5EF4-FFF2-40B4-BE49-F238E27FC236}">
                <a16:creationId xmlns:a16="http://schemas.microsoft.com/office/drawing/2014/main" id="{AD86378C-79FF-BDF9-BC7F-422D190E0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52261016"/>
      </p:ext>
    </p:extLst>
  </p:cSld>
  <p:clrMapOvr>
    <a:masterClrMapping/>
  </p:clrMapOvr>
  <mc:AlternateContent xmlns:mc="http://schemas.openxmlformats.org/markup-compatibility/2006" xmlns:p14="http://schemas.microsoft.com/office/powerpoint/2010/main">
    <mc:Choice Requires="p14">
      <p:transition spd="slow" p14:dur="2000" advTm="9196"/>
    </mc:Choice>
    <mc:Fallback xmlns="">
      <p:transition spd="slow" advTm="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1709-E3E4-2C45-CE1E-BEA4B674C41F}"/>
              </a:ext>
            </a:extLst>
          </p:cNvPr>
          <p:cNvSpPr>
            <a:spLocks noGrp="1"/>
          </p:cNvSpPr>
          <p:nvPr>
            <p:ph type="title"/>
          </p:nvPr>
        </p:nvSpPr>
        <p:spPr/>
        <p:txBody>
          <a:bodyPr/>
          <a:lstStyle/>
          <a:p>
            <a:r>
              <a:rPr lang="en-US">
                <a:ea typeface="+mj-lt"/>
                <a:cs typeface="+mj-lt"/>
              </a:rPr>
              <a:t>Fundamental Beliefs</a:t>
            </a:r>
            <a:endParaRPr lang="en-US"/>
          </a:p>
        </p:txBody>
      </p:sp>
      <p:sp>
        <p:nvSpPr>
          <p:cNvPr id="3" name="Content Placeholder 2">
            <a:extLst>
              <a:ext uri="{FF2B5EF4-FFF2-40B4-BE49-F238E27FC236}">
                <a16:creationId xmlns:a16="http://schemas.microsoft.com/office/drawing/2014/main" id="{F9721C82-17A3-0C25-EFD5-AAA9480E50E2}"/>
              </a:ext>
            </a:extLst>
          </p:cNvPr>
          <p:cNvSpPr>
            <a:spLocks noGrp="1"/>
          </p:cNvSpPr>
          <p:nvPr>
            <p:ph idx="1"/>
          </p:nvPr>
        </p:nvSpPr>
        <p:spPr/>
        <p:txBody>
          <a:bodyPr vert="horz" lIns="91440" tIns="45720" rIns="91440" bIns="45720" rtlCol="0" anchor="t">
            <a:normAutofit/>
          </a:bodyPr>
          <a:lstStyle/>
          <a:p>
            <a:pPr marL="0" indent="0">
              <a:lnSpc>
                <a:spcPct val="90000"/>
              </a:lnSpc>
              <a:buNone/>
            </a:pPr>
            <a:r>
              <a:rPr lang="en-US">
                <a:ea typeface="+mn-lt"/>
                <a:cs typeface="+mn-lt"/>
              </a:rPr>
              <a:t>If ….. we believe that it is important for all children and youth to </a:t>
            </a:r>
            <a:endParaRPr lang="en-US"/>
          </a:p>
          <a:p>
            <a:pPr>
              <a:lnSpc>
                <a:spcPct val="90000"/>
              </a:lnSpc>
            </a:pPr>
            <a:r>
              <a:rPr lang="en-US">
                <a:ea typeface="+mn-lt"/>
                <a:cs typeface="+mn-lt"/>
              </a:rPr>
              <a:t>know</a:t>
            </a:r>
            <a:r>
              <a:rPr lang="en-US" i="0">
                <a:ea typeface="+mn-lt"/>
                <a:cs typeface="+mn-lt"/>
              </a:rPr>
              <a:t> they belong</a:t>
            </a:r>
            <a:endParaRPr lang="en-US"/>
          </a:p>
          <a:p>
            <a:pPr>
              <a:lnSpc>
                <a:spcPct val="90000"/>
              </a:lnSpc>
            </a:pPr>
            <a:r>
              <a:rPr lang="en-US" i="0">
                <a:ea typeface="+mn-lt"/>
                <a:cs typeface="+mn-lt"/>
              </a:rPr>
              <a:t>See themselves as capable, strong, resilient, and connected individuals</a:t>
            </a:r>
          </a:p>
          <a:p>
            <a:pPr>
              <a:lnSpc>
                <a:spcPct val="90000"/>
              </a:lnSpc>
            </a:pPr>
            <a:r>
              <a:rPr lang="en-US" i="0">
                <a:ea typeface="+mn-lt"/>
                <a:cs typeface="+mn-lt"/>
              </a:rPr>
              <a:t>Believe that with us, their ways of being, knowing and learning are </a:t>
            </a:r>
            <a:r>
              <a:rPr lang="en-US">
                <a:ea typeface="+mn-lt"/>
                <a:cs typeface="+mn-lt"/>
              </a:rPr>
              <a:t>welcomed, respected, and valued</a:t>
            </a:r>
            <a:endParaRPr lang="en-US" i="0">
              <a:ea typeface="+mn-lt"/>
              <a:cs typeface="+mn-lt"/>
            </a:endParaRPr>
          </a:p>
          <a:p>
            <a:pPr>
              <a:lnSpc>
                <a:spcPct val="90000"/>
              </a:lnSpc>
            </a:pPr>
            <a:r>
              <a:rPr lang="en-US">
                <a:ea typeface="+mn-lt"/>
                <a:cs typeface="+mn-lt"/>
              </a:rPr>
              <a:t>Learn in an equitable educational setting that ensures </a:t>
            </a:r>
            <a:r>
              <a:rPr lang="en-US" i="0">
                <a:ea typeface="+mn-lt"/>
                <a:cs typeface="+mn-lt"/>
              </a:rPr>
              <a:t>that all </a:t>
            </a:r>
            <a:r>
              <a:rPr lang="en-US">
                <a:ea typeface="+mn-lt"/>
                <a:cs typeface="+mn-lt"/>
              </a:rPr>
              <a:t>students, regardless of </a:t>
            </a:r>
            <a:r>
              <a:rPr lang="en-US" i="0">
                <a:ea typeface="+mn-lt"/>
                <a:cs typeface="+mn-lt"/>
              </a:rPr>
              <a:t>their </a:t>
            </a:r>
            <a:r>
              <a:rPr lang="en-US">
                <a:ea typeface="+mn-lt"/>
                <a:cs typeface="+mn-lt"/>
              </a:rPr>
              <a:t>backgrounds or circumstances, have an equal opportunity to succeed academically and socially and reach their full potential</a:t>
            </a:r>
            <a:endParaRPr lang="en-US" i="0">
              <a:ea typeface="+mn-lt"/>
              <a:cs typeface="+mn-lt"/>
            </a:endParaRPr>
          </a:p>
          <a:p>
            <a:pPr marL="560070" lvl="1" indent="-285750">
              <a:lnSpc>
                <a:spcPct val="90000"/>
              </a:lnSpc>
            </a:pPr>
            <a:endParaRPr lang="en-US" i="0">
              <a:ea typeface="+mn-lt"/>
              <a:cs typeface="+mn-lt"/>
            </a:endParaRPr>
          </a:p>
          <a:p>
            <a:pPr marL="0" indent="0">
              <a:lnSpc>
                <a:spcPct val="90000"/>
              </a:lnSpc>
              <a:buNone/>
            </a:pPr>
            <a:r>
              <a:rPr lang="en-US">
                <a:ea typeface="+mn-lt"/>
                <a:cs typeface="+mn-lt"/>
              </a:rPr>
              <a:t>Then ….</a:t>
            </a:r>
          </a:p>
          <a:p>
            <a:pPr lvl="1">
              <a:lnSpc>
                <a:spcPct val="90000"/>
              </a:lnSpc>
            </a:pPr>
            <a:r>
              <a:rPr lang="en-US">
                <a:ea typeface="+mn-lt"/>
                <a:cs typeface="+mn-lt"/>
              </a:rPr>
              <a:t>                          every student has a place on the scale at any given time!</a:t>
            </a:r>
            <a:endParaRPr lang="en-US"/>
          </a:p>
        </p:txBody>
      </p:sp>
      <p:pic>
        <p:nvPicPr>
          <p:cNvPr id="4" name="Audio 3">
            <a:hlinkClick r:id="" action="ppaction://media"/>
            <a:extLst>
              <a:ext uri="{FF2B5EF4-FFF2-40B4-BE49-F238E27FC236}">
                <a16:creationId xmlns:a16="http://schemas.microsoft.com/office/drawing/2014/main" id="{FF754E3F-E833-F8DB-8B9F-D224EE3C08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39655908"/>
      </p:ext>
    </p:extLst>
  </p:cSld>
  <p:clrMapOvr>
    <a:masterClrMapping/>
  </p:clrMapOvr>
  <mc:AlternateContent xmlns:mc="http://schemas.openxmlformats.org/markup-compatibility/2006" xmlns:p14="http://schemas.microsoft.com/office/powerpoint/2010/main">
    <mc:Choice Requires="p14">
      <p:transition spd="slow" p14:dur="2000" advTm="35125"/>
    </mc:Choice>
    <mc:Fallback xmlns="">
      <p:transition spd="slow" advTm="3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2240-1A30-522A-6E3D-602B5B115BE8}"/>
              </a:ext>
            </a:extLst>
          </p:cNvPr>
          <p:cNvSpPr>
            <a:spLocks noGrp="1"/>
          </p:cNvSpPr>
          <p:nvPr>
            <p:ph type="title"/>
          </p:nvPr>
        </p:nvSpPr>
        <p:spPr/>
        <p:txBody>
          <a:bodyPr/>
          <a:lstStyle/>
          <a:p>
            <a:r>
              <a:rPr lang="en-US"/>
              <a:t>Educational Equity</a:t>
            </a:r>
          </a:p>
        </p:txBody>
      </p:sp>
      <p:sp>
        <p:nvSpPr>
          <p:cNvPr id="3" name="Content Placeholder 2">
            <a:extLst>
              <a:ext uri="{FF2B5EF4-FFF2-40B4-BE49-F238E27FC236}">
                <a16:creationId xmlns:a16="http://schemas.microsoft.com/office/drawing/2014/main" id="{9566C17F-EB6D-DC19-B8FA-2648A912F70F}"/>
              </a:ext>
            </a:extLst>
          </p:cNvPr>
          <p:cNvSpPr>
            <a:spLocks noGrp="1"/>
          </p:cNvSpPr>
          <p:nvPr>
            <p:ph idx="1"/>
          </p:nvPr>
        </p:nvSpPr>
        <p:spPr/>
        <p:txBody>
          <a:bodyPr vert="horz" lIns="91440" tIns="45720" rIns="91440" bIns="45720" rtlCol="0" anchor="t">
            <a:normAutofit/>
          </a:bodyPr>
          <a:lstStyle/>
          <a:p>
            <a:pPr>
              <a:buNone/>
            </a:pPr>
            <a:r>
              <a:rPr lang="en-US" b="1">
                <a:ea typeface="+mn-lt"/>
                <a:cs typeface="+mn-lt"/>
              </a:rPr>
              <a:t>"Every child, every day</a:t>
            </a:r>
            <a:r>
              <a:rPr lang="en-US">
                <a:ea typeface="+mn-lt"/>
                <a:cs typeface="+mn-lt"/>
              </a:rPr>
              <a:t> receives whatever she/he/they need to develop to her/his/their full academic and social potential and to thrive, every day. By “thrive,” I mean </a:t>
            </a:r>
            <a:r>
              <a:rPr lang="en-US" i="1">
                <a:ea typeface="+mn-lt"/>
                <a:cs typeface="+mn-lt"/>
              </a:rPr>
              <a:t>academically</a:t>
            </a:r>
            <a:r>
              <a:rPr lang="en-US">
                <a:ea typeface="+mn-lt"/>
                <a:cs typeface="+mn-lt"/>
              </a:rPr>
              <a:t> </a:t>
            </a:r>
            <a:r>
              <a:rPr lang="en-US" i="1">
                <a:ea typeface="+mn-lt"/>
                <a:cs typeface="+mn-lt"/>
              </a:rPr>
              <a:t>as well as social-emotionally</a:t>
            </a:r>
            <a:r>
              <a:rPr lang="en-US">
                <a:ea typeface="+mn-lt"/>
                <a:cs typeface="+mn-lt"/>
              </a:rPr>
              <a:t>. Every child has a right to feel loved and cared for and to feel that they belong to a community. Emotional well-being is as important as academic success in this definition of educational equity."</a:t>
            </a:r>
            <a:endParaRPr lang="en-US"/>
          </a:p>
          <a:p>
            <a:pPr>
              <a:buNone/>
            </a:pPr>
            <a:endParaRPr lang="en-US"/>
          </a:p>
          <a:p>
            <a:pPr>
              <a:buNone/>
            </a:pPr>
            <a:endParaRPr lang="en-US"/>
          </a:p>
          <a:p>
            <a:pPr algn="r">
              <a:buNone/>
            </a:pPr>
            <a:r>
              <a:rPr lang="en-US"/>
              <a:t>Elena Aguilar, "</a:t>
            </a:r>
            <a:r>
              <a:rPr lang="en-US" i="1"/>
              <a:t>Coaching for Equity"</a:t>
            </a:r>
          </a:p>
          <a:p>
            <a:pPr>
              <a:buNone/>
            </a:pPr>
            <a:endParaRPr lang="en-US"/>
          </a:p>
          <a:p>
            <a:pPr marL="0" indent="0">
              <a:buNone/>
            </a:pPr>
            <a:endParaRPr lang="en-US"/>
          </a:p>
        </p:txBody>
      </p:sp>
      <p:pic>
        <p:nvPicPr>
          <p:cNvPr id="5" name="Audio 4">
            <a:hlinkClick r:id="" action="ppaction://media"/>
            <a:extLst>
              <a:ext uri="{FF2B5EF4-FFF2-40B4-BE49-F238E27FC236}">
                <a16:creationId xmlns:a16="http://schemas.microsoft.com/office/drawing/2014/main" id="{2FCB3101-57DC-C352-0CD9-122BBA65A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19219849"/>
      </p:ext>
    </p:extLst>
  </p:cSld>
  <p:clrMapOvr>
    <a:masterClrMapping/>
  </p:clrMapOvr>
  <mc:AlternateContent xmlns:mc="http://schemas.openxmlformats.org/markup-compatibility/2006" xmlns:p14="http://schemas.microsoft.com/office/powerpoint/2010/main">
    <mc:Choice Requires="p14">
      <p:transition spd="slow" p14:dur="2000" advTm="43360"/>
    </mc:Choice>
    <mc:Fallback xmlns="">
      <p:transition spd="slow" advTm="4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A19B8A-D7F1-4368-AFB4-0F6B772300F5}"/>
              </a:ext>
            </a:extLst>
          </p:cNvPr>
          <p:cNvSpPr>
            <a:spLocks noGrp="1"/>
          </p:cNvSpPr>
          <p:nvPr>
            <p:ph idx="1"/>
          </p:nvPr>
        </p:nvSpPr>
        <p:spPr>
          <a:xfrm>
            <a:off x="883253" y="1714292"/>
            <a:ext cx="10427841" cy="3903298"/>
          </a:xfrm>
        </p:spPr>
        <p:txBody>
          <a:bodyPr vert="horz" lIns="91440" tIns="45720" rIns="91440" bIns="45720" rtlCol="0" anchor="t">
            <a:normAutofit/>
          </a:bodyPr>
          <a:lstStyle/>
          <a:p>
            <a:pPr marL="0" indent="0">
              <a:buNone/>
            </a:pPr>
            <a:r>
              <a:rPr lang="en-US">
                <a:ea typeface="+mn-lt"/>
                <a:cs typeface="+mn-lt"/>
              </a:rPr>
              <a:t>When educators prioritize educational equity, it creates a fair and just academic environment for all students, providing them with the necessary opportunities and tools to succeed academically, socially, and ultimately, reach self-actualization. </a:t>
            </a:r>
          </a:p>
          <a:p>
            <a:pPr marL="0" indent="0">
              <a:buNone/>
            </a:pPr>
            <a:r>
              <a:rPr lang="en-US">
                <a:ea typeface="+mn-lt"/>
                <a:cs typeface="+mn-lt"/>
              </a:rPr>
              <a:t>Achieving educational equity requires a collective commitment from educators to break down systemic barriers that may prevent certain students from succeeding academically, regardless of their backgrounds or circumstances. </a:t>
            </a:r>
          </a:p>
          <a:p>
            <a:pPr marL="0" indent="0">
              <a:buNone/>
            </a:pPr>
            <a:r>
              <a:rPr lang="en-US">
                <a:ea typeface="+mn-lt"/>
                <a:cs typeface="+mn-lt"/>
              </a:rPr>
              <a:t>By focusing on educational equity, educators can ensure that every student has access to a quality education, regardless of their diverse identities, thus preparing them for a successful future both inside and outside the classroom.</a:t>
            </a:r>
            <a:endParaRPr lang="en-US"/>
          </a:p>
          <a:p>
            <a:endParaRPr lang="en-US"/>
          </a:p>
        </p:txBody>
      </p:sp>
      <p:pic>
        <p:nvPicPr>
          <p:cNvPr id="6" name="Audio 5">
            <a:hlinkClick r:id="" action="ppaction://media"/>
            <a:extLst>
              <a:ext uri="{FF2B5EF4-FFF2-40B4-BE49-F238E27FC236}">
                <a16:creationId xmlns:a16="http://schemas.microsoft.com/office/drawing/2014/main" id="{9877271E-DBBD-B08B-2010-CBF44CB5F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61584210"/>
      </p:ext>
    </p:extLst>
  </p:cSld>
  <p:clrMapOvr>
    <a:masterClrMapping/>
  </p:clrMapOvr>
  <mc:AlternateContent xmlns:mc="http://schemas.openxmlformats.org/markup-compatibility/2006" xmlns:p14="http://schemas.microsoft.com/office/powerpoint/2010/main">
    <mc:Choice Requires="p14">
      <p:transition spd="slow" p14:dur="2000" advTm="43509"/>
    </mc:Choice>
    <mc:Fallback xmlns="">
      <p:transition spd="slow" advTm="4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44E5-A766-A092-6F7C-46A2F91110E7}"/>
              </a:ext>
            </a:extLst>
          </p:cNvPr>
          <p:cNvSpPr>
            <a:spLocks noGrp="1"/>
          </p:cNvSpPr>
          <p:nvPr>
            <p:ph type="title"/>
          </p:nvPr>
        </p:nvSpPr>
        <p:spPr/>
        <p:txBody>
          <a:bodyPr/>
          <a:lstStyle/>
          <a:p>
            <a:r>
              <a:rPr lang="en-US"/>
              <a:t>Assessment and Reporting for All</a:t>
            </a:r>
          </a:p>
        </p:txBody>
      </p:sp>
      <p:sp>
        <p:nvSpPr>
          <p:cNvPr id="3" name="Content Placeholder 2">
            <a:extLst>
              <a:ext uri="{FF2B5EF4-FFF2-40B4-BE49-F238E27FC236}">
                <a16:creationId xmlns:a16="http://schemas.microsoft.com/office/drawing/2014/main" id="{DBB3ABE5-ABA5-77A5-68A3-F0E3029785EA}"/>
              </a:ext>
            </a:extLst>
          </p:cNvPr>
          <p:cNvSpPr>
            <a:spLocks noGrp="1"/>
          </p:cNvSpPr>
          <p:nvPr>
            <p:ph idx="1"/>
          </p:nvPr>
        </p:nvSpPr>
        <p:spPr/>
        <p:txBody>
          <a:bodyPr vert="horz" lIns="91440" tIns="45720" rIns="91440" bIns="45720" rtlCol="0" anchor="t">
            <a:normAutofit lnSpcReduction="10000"/>
          </a:bodyPr>
          <a:lstStyle/>
          <a:p>
            <a:r>
              <a:rPr lang="en-US">
                <a:ea typeface="+mn-lt"/>
                <a:cs typeface="+mn-lt"/>
              </a:rPr>
              <a:t>Inclusive education system in which all students, regardless of their identities, background, needs, abilities or circumstances, are fully participating members of a community of learners. </a:t>
            </a:r>
          </a:p>
          <a:p>
            <a:r>
              <a:rPr lang="en-US">
                <a:ea typeface="+mn-lt"/>
                <a:cs typeface="+mn-lt"/>
              </a:rPr>
              <a:t>Students are entitled to equitable access to learning, resources, and the pursuit of excellence in all aspects of their educational programs. </a:t>
            </a:r>
          </a:p>
          <a:p>
            <a:r>
              <a:rPr lang="en-US">
                <a:ea typeface="+mn-lt"/>
                <a:cs typeface="+mn-lt"/>
              </a:rPr>
              <a:t>Assessment and reporting practices must be inclusive of all students and reflect the histories, lived experiences, perspectives/worldviews, and cultures, and strengths.</a:t>
            </a:r>
            <a:endParaRPr lang="en-US"/>
          </a:p>
          <a:p>
            <a:r>
              <a:rPr lang="en-US">
                <a:ea typeface="+mn-lt"/>
                <a:cs typeface="+mn-lt"/>
              </a:rPr>
              <a:t>Inclusive assessment practices allow students multiple opportunities to practice and demonstrate knowledge and competencies, which are assessed through observations, conversations, and multi-modal demonstrations of learning (Triangulating Evidence of Learning)</a:t>
            </a:r>
            <a:endParaRPr lang="en-US"/>
          </a:p>
          <a:p>
            <a:endParaRPr lang="en-US"/>
          </a:p>
        </p:txBody>
      </p:sp>
      <p:pic>
        <p:nvPicPr>
          <p:cNvPr id="4" name="Audio 3">
            <a:hlinkClick r:id="" action="ppaction://media"/>
            <a:extLst>
              <a:ext uri="{FF2B5EF4-FFF2-40B4-BE49-F238E27FC236}">
                <a16:creationId xmlns:a16="http://schemas.microsoft.com/office/drawing/2014/main" id="{53779118-0C2C-0A02-BC59-A207DA026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7786495"/>
      </p:ext>
    </p:extLst>
  </p:cSld>
  <p:clrMapOvr>
    <a:masterClrMapping/>
  </p:clrMapOvr>
  <mc:AlternateContent xmlns:mc="http://schemas.openxmlformats.org/markup-compatibility/2006" xmlns:p14="http://schemas.microsoft.com/office/powerpoint/2010/main">
    <mc:Choice Requires="p14">
      <p:transition spd="slow" p14:dur="2000" advTm="52853"/>
    </mc:Choice>
    <mc:Fallback xmlns="">
      <p:transition spd="slow" advTm="5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1BEC-73E2-FFB9-D951-3399DFB3791A}"/>
              </a:ext>
            </a:extLst>
          </p:cNvPr>
          <p:cNvSpPr>
            <a:spLocks noGrp="1"/>
          </p:cNvSpPr>
          <p:nvPr>
            <p:ph type="title"/>
          </p:nvPr>
        </p:nvSpPr>
        <p:spPr>
          <a:xfrm>
            <a:off x="403016" y="-817"/>
            <a:ext cx="10427840" cy="1086056"/>
          </a:xfrm>
        </p:spPr>
        <p:txBody>
          <a:bodyPr>
            <a:normAutofit fontScale="90000"/>
          </a:bodyPr>
          <a:lstStyle/>
          <a:p>
            <a:r>
              <a:rPr lang="en-US"/>
              <a:t>Equitable &amp; Decolonized Assessment Practices</a:t>
            </a:r>
          </a:p>
        </p:txBody>
      </p:sp>
      <p:sp>
        <p:nvSpPr>
          <p:cNvPr id="3" name="Content Placeholder 2">
            <a:extLst>
              <a:ext uri="{FF2B5EF4-FFF2-40B4-BE49-F238E27FC236}">
                <a16:creationId xmlns:a16="http://schemas.microsoft.com/office/drawing/2014/main" id="{E0CD4F43-93C9-F728-2768-D01A81268D1A}"/>
              </a:ext>
            </a:extLst>
          </p:cNvPr>
          <p:cNvSpPr>
            <a:spLocks noGrp="1"/>
          </p:cNvSpPr>
          <p:nvPr>
            <p:ph idx="1"/>
          </p:nvPr>
        </p:nvSpPr>
        <p:spPr>
          <a:xfrm>
            <a:off x="465326" y="1249065"/>
            <a:ext cx="10427841" cy="5114683"/>
          </a:xfrm>
        </p:spPr>
        <p:txBody>
          <a:bodyPr vert="horz" lIns="91440" tIns="45720" rIns="91440" bIns="45720" rtlCol="0" anchor="t">
            <a:normAutofit fontScale="77500" lnSpcReduction="20000"/>
          </a:bodyPr>
          <a:lstStyle/>
          <a:p>
            <a:pPr marL="0" indent="0">
              <a:buNone/>
            </a:pPr>
            <a:r>
              <a:rPr lang="en-US">
                <a:ea typeface="+mn-lt"/>
                <a:cs typeface="+mn-lt"/>
              </a:rPr>
              <a:t>Including students in the assessment process and co-constructing assessment criteria provides an opportunity for students to consider ways to incorporate their heritage,  community cultural practices, and fluencies in any evidence of learning. It is through the following that educators can foster the holistic development of the whole person and </a:t>
            </a:r>
            <a:r>
              <a:rPr lang="en-US" err="1">
                <a:ea typeface="+mn-lt"/>
                <a:cs typeface="+mn-lt"/>
              </a:rPr>
              <a:t>honour</a:t>
            </a:r>
            <a:r>
              <a:rPr lang="en-US">
                <a:ea typeface="+mn-lt"/>
                <a:cs typeface="+mn-lt"/>
              </a:rPr>
              <a:t> students diverse identities, experiences and abilities within their teaching and assessment practices. Thereby create a more equitable and just learning community.</a:t>
            </a:r>
          </a:p>
          <a:p>
            <a:pPr marL="457200" indent="-457200">
              <a:buAutoNum type="arabicPeriod"/>
            </a:pPr>
            <a:r>
              <a:rPr lang="en-US"/>
              <a:t>Culturally Responsive Assessment</a:t>
            </a:r>
          </a:p>
          <a:p>
            <a:pPr marL="457200" indent="-457200">
              <a:buAutoNum type="arabicPeriod"/>
            </a:pPr>
            <a:r>
              <a:rPr lang="en-US"/>
              <a:t>Authentic Assessment</a:t>
            </a:r>
          </a:p>
          <a:p>
            <a:pPr marL="457200" indent="-457200">
              <a:buAutoNum type="arabicPeriod"/>
            </a:pPr>
            <a:r>
              <a:rPr lang="en-US"/>
              <a:t>Multiple Modes of Assessment</a:t>
            </a:r>
          </a:p>
          <a:p>
            <a:pPr marL="457200" indent="-457200">
              <a:buAutoNum type="arabicPeriod"/>
            </a:pPr>
            <a:r>
              <a:rPr lang="en-US"/>
              <a:t>Collaborative Assessment</a:t>
            </a:r>
          </a:p>
          <a:p>
            <a:pPr marL="457200" indent="-457200">
              <a:buAutoNum type="arabicPeriod"/>
            </a:pPr>
            <a:r>
              <a:rPr lang="en-US"/>
              <a:t>Flexible Assessment</a:t>
            </a:r>
          </a:p>
          <a:p>
            <a:pPr marL="457200" indent="-457200">
              <a:buAutoNum type="arabicPeriod"/>
            </a:pPr>
            <a:r>
              <a:rPr lang="en-US"/>
              <a:t>Decolonized Assessment</a:t>
            </a:r>
          </a:p>
          <a:p>
            <a:pPr marL="457200" indent="-457200">
              <a:buAutoNum type="arabicPeriod"/>
            </a:pPr>
            <a:r>
              <a:rPr lang="en-US"/>
              <a:t>Transparent Assessment</a:t>
            </a:r>
          </a:p>
          <a:p>
            <a:pPr marL="457200" indent="-457200">
              <a:buAutoNum type="arabicPeriod"/>
            </a:pPr>
            <a:r>
              <a:rPr lang="en-US"/>
              <a:t>Reflexive Assessment</a:t>
            </a:r>
          </a:p>
          <a:p>
            <a:pPr marL="457200" indent="-457200">
              <a:buAutoNum type="arabicPeriod"/>
            </a:pPr>
            <a:r>
              <a:rPr lang="en-US"/>
              <a:t>Diverse Representation</a:t>
            </a:r>
          </a:p>
          <a:p>
            <a:pPr marL="457200" indent="-457200">
              <a:buAutoNum type="arabicPeriod"/>
            </a:pPr>
            <a:r>
              <a:rPr lang="en-US"/>
              <a:t>Continuous Improvement</a:t>
            </a:r>
          </a:p>
          <a:p>
            <a:endParaRPr lang="en-US"/>
          </a:p>
          <a:p>
            <a:endParaRPr lang="en-US"/>
          </a:p>
          <a:p>
            <a:pPr marL="0" indent="0">
              <a:buNone/>
            </a:pPr>
            <a:endParaRPr lang="en-US"/>
          </a:p>
        </p:txBody>
      </p:sp>
      <p:pic>
        <p:nvPicPr>
          <p:cNvPr id="5" name="Audio 4">
            <a:hlinkClick r:id="" action="ppaction://media"/>
            <a:extLst>
              <a:ext uri="{FF2B5EF4-FFF2-40B4-BE49-F238E27FC236}">
                <a16:creationId xmlns:a16="http://schemas.microsoft.com/office/drawing/2014/main" id="{CF4AAFBE-6B11-6453-B1FE-B6AE62DA8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4193920"/>
      </p:ext>
    </p:extLst>
  </p:cSld>
  <p:clrMapOvr>
    <a:masterClrMapping/>
  </p:clrMapOvr>
  <mc:AlternateContent xmlns:mc="http://schemas.openxmlformats.org/markup-compatibility/2006" xmlns:p14="http://schemas.microsoft.com/office/powerpoint/2010/main">
    <mc:Choice Requires="p14">
      <p:transition spd="slow" p14:dur="2000" advTm="31381"/>
    </mc:Choice>
    <mc:Fallback xmlns="">
      <p:transition spd="slow" advTm="3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0" name="Straight Connector 8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92" name="Rectangle 9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a:ea typeface="+mn-ea"/>
              <a:cs typeface="+mn-cs"/>
            </a:endParaRPr>
          </a:p>
        </p:txBody>
      </p:sp>
      <p:sp>
        <p:nvSpPr>
          <p:cNvPr id="2" name="Title 1">
            <a:extLst>
              <a:ext uri="{FF2B5EF4-FFF2-40B4-BE49-F238E27FC236}">
                <a16:creationId xmlns:a16="http://schemas.microsoft.com/office/drawing/2014/main" id="{BA4C252D-557C-F5E7-ACDE-0F929FD70270}"/>
              </a:ext>
            </a:extLst>
          </p:cNvPr>
          <p:cNvSpPr>
            <a:spLocks noGrp="1"/>
          </p:cNvSpPr>
          <p:nvPr>
            <p:ph type="title"/>
          </p:nvPr>
        </p:nvSpPr>
        <p:spPr>
          <a:xfrm>
            <a:off x="5152238" y="895440"/>
            <a:ext cx="6125361" cy="1560083"/>
          </a:xfrm>
        </p:spPr>
        <p:txBody>
          <a:bodyPr vert="horz" lIns="91440" tIns="45720" rIns="91440" bIns="45720" rtlCol="0" anchor="b">
            <a:normAutofit/>
          </a:bodyPr>
          <a:lstStyle/>
          <a:p>
            <a:pPr>
              <a:lnSpc>
                <a:spcPct val="100000"/>
              </a:lnSpc>
            </a:pPr>
            <a:r>
              <a:rPr lang="en-US" sz="4400" kern="1200" cap="none" spc="0">
                <a:solidFill>
                  <a:schemeClr val="tx2"/>
                </a:solidFill>
                <a:latin typeface="+mj-lt"/>
                <a:ea typeface="+mj-ea"/>
                <a:cs typeface="+mj-cs"/>
              </a:rPr>
              <a:t>PAUSE</a:t>
            </a:r>
          </a:p>
        </p:txBody>
      </p:sp>
      <p:pic>
        <p:nvPicPr>
          <p:cNvPr id="6" name="Picture 6" descr="A picture containing gauge&#10;&#10;Description automatically generated">
            <a:extLst>
              <a:ext uri="{FF2B5EF4-FFF2-40B4-BE49-F238E27FC236}">
                <a16:creationId xmlns:a16="http://schemas.microsoft.com/office/drawing/2014/main" id="{33217D65-2063-1852-8FF5-17EF2182E6E7}"/>
              </a:ext>
            </a:extLst>
          </p:cNvPr>
          <p:cNvPicPr>
            <a:picLocks noGrp="1" noChangeAspect="1"/>
          </p:cNvPicPr>
          <p:nvPr>
            <p:ph idx="1"/>
          </p:nvPr>
        </p:nvPicPr>
        <p:blipFill rotWithShape="1">
          <a:blip r:embed="rId5"/>
          <a:srcRect l="24850" r="37429" b="1"/>
          <a:stretch/>
        </p:blipFill>
        <p:spPr>
          <a:xfrm>
            <a:off x="1" y="-16591"/>
            <a:ext cx="4610100" cy="6874591"/>
          </a:xfrm>
          <a:prstGeom prst="rect">
            <a:avLst/>
          </a:prstGeom>
        </p:spPr>
      </p:pic>
      <p:cxnSp>
        <p:nvCxnSpPr>
          <p:cNvPr id="94" name="Straight Connector 9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A19DA9D-046E-F327-2086-12BC048067D2}"/>
              </a:ext>
            </a:extLst>
          </p:cNvPr>
          <p:cNvSpPr>
            <a:spLocks noGrp="1"/>
          </p:cNvSpPr>
          <p:nvPr>
            <p:ph type="body" sz="half" idx="2"/>
          </p:nvPr>
        </p:nvSpPr>
        <p:spPr>
          <a:xfrm>
            <a:off x="5974717" y="2753546"/>
            <a:ext cx="5302882" cy="3494854"/>
          </a:xfrm>
        </p:spPr>
        <p:txBody>
          <a:bodyPr vert="horz" lIns="91440" tIns="45720" rIns="91440" bIns="45720" rtlCol="0" anchor="t">
            <a:normAutofit/>
          </a:bodyPr>
          <a:lstStyle/>
          <a:p>
            <a:endParaRPr lang="en-US" cap="all" spc="300"/>
          </a:p>
          <a:p>
            <a:endParaRPr lang="en-US" cap="all" spc="300"/>
          </a:p>
        </p:txBody>
      </p:sp>
      <p:sp>
        <p:nvSpPr>
          <p:cNvPr id="3" name="TextBox 2">
            <a:extLst>
              <a:ext uri="{FF2B5EF4-FFF2-40B4-BE49-F238E27FC236}">
                <a16:creationId xmlns:a16="http://schemas.microsoft.com/office/drawing/2014/main" id="{DA8D8C59-23E4-F990-D797-653EAA068101}"/>
              </a:ext>
            </a:extLst>
          </p:cNvPr>
          <p:cNvSpPr txBox="1"/>
          <p:nvPr/>
        </p:nvSpPr>
        <p:spPr>
          <a:xfrm>
            <a:off x="5573120" y="2519008"/>
            <a:ext cx="5386636"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rPr>
              <a:t>Refer to the Equitable and Decolonized Assessment resource and engage in the following:</a:t>
            </a:r>
          </a:p>
          <a:p>
            <a:endParaRPr lang="en-US">
              <a:solidFill>
                <a:schemeClr val="tx2"/>
              </a:solidFill>
            </a:endParaRPr>
          </a:p>
          <a:p>
            <a:r>
              <a:rPr lang="en-US">
                <a:solidFill>
                  <a:schemeClr val="tx2"/>
                </a:solidFill>
              </a:rPr>
              <a:t>Self-Reflection</a:t>
            </a:r>
          </a:p>
          <a:p>
            <a:pPr marL="342900" indent="-342900">
              <a:buAutoNum type="arabicPeriod"/>
            </a:pPr>
            <a:r>
              <a:rPr lang="en-US">
                <a:solidFill>
                  <a:schemeClr val="tx2"/>
                </a:solidFill>
              </a:rPr>
              <a:t>Which practice are you most interested in exploring further and incorporating into your assessment practices?</a:t>
            </a:r>
          </a:p>
          <a:p>
            <a:endParaRPr lang="en-US">
              <a:solidFill>
                <a:schemeClr val="tx2"/>
              </a:solidFill>
            </a:endParaRPr>
          </a:p>
          <a:p>
            <a:r>
              <a:rPr lang="en-US">
                <a:solidFill>
                  <a:schemeClr val="tx2"/>
                </a:solidFill>
              </a:rPr>
              <a:t>Table Talk</a:t>
            </a:r>
          </a:p>
          <a:p>
            <a:pPr marL="342900" indent="-342900">
              <a:buAutoNum type="arabicPeriod"/>
            </a:pPr>
            <a:r>
              <a:rPr lang="en-US">
                <a:solidFill>
                  <a:schemeClr val="tx2"/>
                </a:solidFill>
              </a:rPr>
              <a:t>In what ways do you see these practices impacting the students in your school community? </a:t>
            </a:r>
          </a:p>
          <a:p>
            <a:pPr marL="342900" indent="-342900">
              <a:buAutoNum type="arabicPeriod"/>
            </a:pPr>
            <a:r>
              <a:rPr lang="en-US">
                <a:solidFill>
                  <a:schemeClr val="tx2"/>
                </a:solidFill>
              </a:rPr>
              <a:t>Which ones could be a focus in your school's context?</a:t>
            </a:r>
          </a:p>
          <a:p>
            <a:pPr marL="342900" indent="-342900">
              <a:buAutoNum type="arabicPeriod"/>
            </a:pPr>
            <a:endParaRPr lang="en-US"/>
          </a:p>
          <a:p>
            <a:pPr marL="342900" indent="-342900">
              <a:buAutoNum type="arabicPeriod"/>
            </a:pPr>
            <a:endParaRPr lang="en-US"/>
          </a:p>
          <a:p>
            <a:endParaRPr lang="en-US"/>
          </a:p>
          <a:p>
            <a:endParaRPr lang="en-US"/>
          </a:p>
          <a:p>
            <a:endParaRPr lang="en-US"/>
          </a:p>
          <a:p>
            <a:endParaRPr lang="en-US"/>
          </a:p>
        </p:txBody>
      </p:sp>
      <p:pic>
        <p:nvPicPr>
          <p:cNvPr id="5" name="Audio 4">
            <a:hlinkClick r:id="" action="ppaction://media"/>
            <a:extLst>
              <a:ext uri="{FF2B5EF4-FFF2-40B4-BE49-F238E27FC236}">
                <a16:creationId xmlns:a16="http://schemas.microsoft.com/office/drawing/2014/main" id="{25CDA13B-0A05-95CE-C5A9-43BF0CDB8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92245534"/>
      </p:ext>
    </p:extLst>
  </p:cSld>
  <p:clrMapOvr>
    <a:masterClrMapping/>
  </p:clrMapOvr>
  <mc:AlternateContent xmlns:mc="http://schemas.openxmlformats.org/markup-compatibility/2006" xmlns:p14="http://schemas.microsoft.com/office/powerpoint/2010/main">
    <mc:Choice Requires="p14">
      <p:transition spd="slow" p14:dur="2000" advTm="6986"/>
    </mc:Choice>
    <mc:Fallback xmlns="">
      <p:transition spd="slow" advTm="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ABE3B514-83FE-45D4-988C-78925DD13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588D7-B302-EC3E-6E8D-FCCD8EBCC696}"/>
              </a:ext>
            </a:extLst>
          </p:cNvPr>
          <p:cNvSpPr>
            <a:spLocks noGrp="1"/>
          </p:cNvSpPr>
          <p:nvPr>
            <p:ph type="title"/>
          </p:nvPr>
        </p:nvSpPr>
        <p:spPr>
          <a:xfrm>
            <a:off x="2409265" y="847770"/>
            <a:ext cx="6851204" cy="1395928"/>
          </a:xfrm>
        </p:spPr>
        <p:txBody>
          <a:bodyPr anchor="b">
            <a:normAutofit/>
          </a:bodyPr>
          <a:lstStyle/>
          <a:p>
            <a:pPr algn="r"/>
            <a:r>
              <a:rPr lang="en-US"/>
              <a:t>Learning is Continuous</a:t>
            </a:r>
          </a:p>
        </p:txBody>
      </p:sp>
      <p:sp>
        <p:nvSpPr>
          <p:cNvPr id="3" name="Content Placeholder 2">
            <a:extLst>
              <a:ext uri="{FF2B5EF4-FFF2-40B4-BE49-F238E27FC236}">
                <a16:creationId xmlns:a16="http://schemas.microsoft.com/office/drawing/2014/main" id="{B40AC954-F68E-AC57-8308-BFD87AA53A2A}"/>
              </a:ext>
            </a:extLst>
          </p:cNvPr>
          <p:cNvSpPr>
            <a:spLocks noGrp="1"/>
          </p:cNvSpPr>
          <p:nvPr>
            <p:ph idx="1"/>
          </p:nvPr>
        </p:nvSpPr>
        <p:spPr>
          <a:xfrm>
            <a:off x="2959563" y="2410037"/>
            <a:ext cx="5887571" cy="3245178"/>
          </a:xfrm>
        </p:spPr>
        <p:txBody>
          <a:bodyPr vert="horz" lIns="91440" tIns="45720" rIns="91440" bIns="45720" rtlCol="0" anchor="b">
            <a:normAutofit/>
          </a:bodyPr>
          <a:lstStyle/>
          <a:p>
            <a:pPr marL="0" indent="0" algn="r">
              <a:lnSpc>
                <a:spcPct val="110000"/>
              </a:lnSpc>
              <a:buNone/>
            </a:pPr>
            <a:r>
              <a:rPr lang="en-US"/>
              <a:t>Averaging marks over a term, semester, or year does not provide an accurate picture of student learning. Learning is continuous. Therefore, learning demonstrated close to the communication of student learning will be the most reflective of student proficiency and should be used as the strongest evidence of learning when deciding on a proficiency scale indicator or letter grade and percentage.</a:t>
            </a:r>
          </a:p>
        </p:txBody>
      </p:sp>
      <p:cxnSp>
        <p:nvCxnSpPr>
          <p:cNvPr id="13" name="Straight Connector 9">
            <a:extLst>
              <a:ext uri="{FF2B5EF4-FFF2-40B4-BE49-F238E27FC236}">
                <a16:creationId xmlns:a16="http://schemas.microsoft.com/office/drawing/2014/main" id="{787CBF7F-92AD-42B8-AA3E-C4AF7A2AD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6764" y="2553151"/>
            <a:ext cx="0" cy="3504749"/>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55984851-15C1-6544-7B75-F261BC674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79271154"/>
      </p:ext>
    </p:extLst>
  </p:cSld>
  <p:clrMapOvr>
    <a:masterClrMapping/>
  </p:clrMapOvr>
  <mc:AlternateContent xmlns:mc="http://schemas.openxmlformats.org/markup-compatibility/2006" xmlns:p14="http://schemas.microsoft.com/office/powerpoint/2010/main">
    <mc:Choice Requires="p14">
      <p:transition spd="slow" p14:dur="2000" advTm="51424"/>
    </mc:Choice>
    <mc:Fallback xmlns="">
      <p:transition spd="slow" advTm="5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2.8|1|1.1|1"/>
</p:tagLst>
</file>

<file path=ppt/theme/theme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d436e3-3998-4908-92c2-7430ec47ced3" xsi:nil="true"/>
    <lcf76f155ced4ddcb4097134ff3c332f xmlns="1d59c960-134c-493f-aaaf-bf1d009520f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EE8F66D18CAA42A39BD39C31CBD3E8" ma:contentTypeVersion="16" ma:contentTypeDescription="Create a new document." ma:contentTypeScope="" ma:versionID="30ee7ea57241ef027318dc9815ccfdb6">
  <xsd:schema xmlns:xsd="http://www.w3.org/2001/XMLSchema" xmlns:xs="http://www.w3.org/2001/XMLSchema" xmlns:p="http://schemas.microsoft.com/office/2006/metadata/properties" xmlns:ns2="1d59c960-134c-493f-aaaf-bf1d009520fe" xmlns:ns3="5dd436e3-3998-4908-92c2-7430ec47ced3" targetNamespace="http://schemas.microsoft.com/office/2006/metadata/properties" ma:root="true" ma:fieldsID="8495f176e0431410047b06a8ebe0df92" ns2:_="" ns3:_="">
    <xsd:import namespace="1d59c960-134c-493f-aaaf-bf1d009520fe"/>
    <xsd:import namespace="5dd436e3-3998-4908-92c2-7430ec47ce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9c960-134c-493f-aaaf-bf1d00952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0476b63-102d-48ba-8092-74c72648de35"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d436e3-3998-4908-92c2-7430ec47ce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042e43b-0c39-4db4-9d13-8963d9f71853}" ma:internalName="TaxCatchAll" ma:showField="CatchAllData" ma:web="5dd436e3-3998-4908-92c2-7430ec47ce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D5F733-2BA0-4933-B9D4-2459AEAC164F}">
  <ds:schemaRefs>
    <ds:schemaRef ds:uri="http://schemas.microsoft.com/office/2006/metadata/properties"/>
    <ds:schemaRef ds:uri="http://schemas.microsoft.com/office/infopath/2007/PartnerControls"/>
    <ds:schemaRef ds:uri="5dd436e3-3998-4908-92c2-7430ec47ced3"/>
    <ds:schemaRef ds:uri="1d59c960-134c-493f-aaaf-bf1d009520fe"/>
  </ds:schemaRefs>
</ds:datastoreItem>
</file>

<file path=customXml/itemProps2.xml><?xml version="1.0" encoding="utf-8"?>
<ds:datastoreItem xmlns:ds="http://schemas.openxmlformats.org/officeDocument/2006/customXml" ds:itemID="{02BCE9E9-B382-4F79-80EA-31B7A3DA8421}">
  <ds:schemaRefs>
    <ds:schemaRef ds:uri="http://schemas.microsoft.com/sharepoint/v3/contenttype/forms"/>
  </ds:schemaRefs>
</ds:datastoreItem>
</file>

<file path=customXml/itemProps3.xml><?xml version="1.0" encoding="utf-8"?>
<ds:datastoreItem xmlns:ds="http://schemas.openxmlformats.org/officeDocument/2006/customXml" ds:itemID="{A89A32F9-39CA-4DEE-B4F8-110E98CABE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59c960-134c-493f-aaaf-bf1d009520fe"/>
    <ds:schemaRef ds:uri="5dd436e3-3998-4908-92c2-7430ec47ce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6384</Words>
  <Application>Microsoft Office PowerPoint</Application>
  <PresentationFormat>Widescreen</PresentationFormat>
  <Paragraphs>310</Paragraphs>
  <Slides>26</Slides>
  <Notes>25</Notes>
  <HiddenSlides>0</HiddenSlides>
  <MMClips>26</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VaultVTI</vt:lpstr>
      <vt:lpstr>21_BasicWhite</vt:lpstr>
      <vt:lpstr>Quality Assessment and Communicating Student Learning</vt:lpstr>
      <vt:lpstr>Included in Part 5</vt:lpstr>
      <vt:lpstr>Fundamental Beliefs</vt:lpstr>
      <vt:lpstr>Educational Equity</vt:lpstr>
      <vt:lpstr>PowerPoint Presentation</vt:lpstr>
      <vt:lpstr>Assessment and Reporting for All</vt:lpstr>
      <vt:lpstr>Equitable &amp; Decolonized Assessment Practices</vt:lpstr>
      <vt:lpstr>PAUSE</vt:lpstr>
      <vt:lpstr>Learning is Continuous</vt:lpstr>
      <vt:lpstr>Benefits of using the proficiency scale for assessment</vt:lpstr>
      <vt:lpstr>Every student has a place on the scale</vt:lpstr>
      <vt:lpstr>PowerPoint Presentation</vt:lpstr>
      <vt:lpstr>PowerPoint Presentation</vt:lpstr>
      <vt:lpstr>PowerPoint Presentation</vt:lpstr>
      <vt:lpstr>PowerPoint Presentation</vt:lpstr>
      <vt:lpstr>Emerging</vt:lpstr>
      <vt:lpstr>Developing</vt:lpstr>
      <vt:lpstr>Proficient</vt:lpstr>
      <vt:lpstr>Extending</vt:lpstr>
      <vt:lpstr>Ways to Supporting Students in Progressing along the Proficiency Scale</vt:lpstr>
      <vt:lpstr>PAUSE</vt:lpstr>
      <vt:lpstr>Insufficient Evidence (IE)</vt:lpstr>
      <vt:lpstr>Difference between 'IE' and Emerging</vt:lpstr>
      <vt:lpstr>"IE" (if used at the end of the school year)</vt:lpstr>
      <vt:lpstr>Promotion and Retention</vt:lpstr>
      <vt:lpstr>PAUSE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Lindsey Frederickson</cp:lastModifiedBy>
  <cp:revision>7</cp:revision>
  <dcterms:created xsi:type="dcterms:W3CDTF">2022-10-20T17:44:20Z</dcterms:created>
  <dcterms:modified xsi:type="dcterms:W3CDTF">2023-05-01T19:04:13Z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0x010100F1EE8F66D18CAA42A39BD39C31CBD3E8</vt:lpwstr>
  </property>
  <property fmtid="{D5CDD505-2E9C-101B-9397-08002B2CF9AE}" pid="3" name="MediaServiceImageTags">
    <vt:lpwstr/>
  </property>
</Properties>
</file>